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6" r:id="rId1"/>
  </p:sldMasterIdLst>
  <p:notesMasterIdLst>
    <p:notesMasterId r:id="rId22"/>
  </p:notesMasterIdLst>
  <p:handoutMasterIdLst>
    <p:handoutMasterId r:id="rId23"/>
  </p:handoutMasterIdLst>
  <p:sldIdLst>
    <p:sldId id="311" r:id="rId2"/>
    <p:sldId id="312" r:id="rId3"/>
    <p:sldId id="257" r:id="rId4"/>
    <p:sldId id="266" r:id="rId5"/>
    <p:sldId id="273" r:id="rId6"/>
    <p:sldId id="282" r:id="rId7"/>
    <p:sldId id="286" r:id="rId8"/>
    <p:sldId id="301" r:id="rId9"/>
    <p:sldId id="302" r:id="rId10"/>
    <p:sldId id="303" r:id="rId11"/>
    <p:sldId id="305" r:id="rId12"/>
    <p:sldId id="272" r:id="rId13"/>
    <p:sldId id="289" r:id="rId14"/>
    <p:sldId id="306" r:id="rId15"/>
    <p:sldId id="307" r:id="rId16"/>
    <p:sldId id="308" r:id="rId17"/>
    <p:sldId id="309" r:id="rId18"/>
    <p:sldId id="314" r:id="rId19"/>
    <p:sldId id="310" r:id="rId20"/>
    <p:sldId id="31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4472D1-059C-44B9-9D93-1D66633B47D8}">
          <p14:sldIdLst>
            <p14:sldId id="311"/>
            <p14:sldId id="312"/>
            <p14:sldId id="257"/>
            <p14:sldId id="266"/>
            <p14:sldId id="273"/>
            <p14:sldId id="282"/>
            <p14:sldId id="286"/>
            <p14:sldId id="301"/>
            <p14:sldId id="302"/>
            <p14:sldId id="303"/>
            <p14:sldId id="305"/>
            <p14:sldId id="272"/>
            <p14:sldId id="289"/>
            <p14:sldId id="306"/>
            <p14:sldId id="307"/>
            <p14:sldId id="308"/>
            <p14:sldId id="309"/>
            <p14:sldId id="314"/>
            <p14:sldId id="310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10" autoAdjust="0"/>
  </p:normalViewPr>
  <p:slideViewPr>
    <p:cSldViewPr snapToGrid="0" showGuides="1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14F40-6018-24A6-C056-B0FE553F4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A29FB-60E2-5B09-87ED-1E817FECF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3246-E37C-F3F0-D0F1-B251E2DB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63E6-ECD6-4D49-80D9-C76FD2E6728B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B8466-E577-81F5-0FB4-37EDD4013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8CDA9-06F2-292D-B296-B0BA2697D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7027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7560B-92B7-DFF6-F5A5-117A81543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05ACE-5DFC-416E-088B-33374F5AC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3173B-64EA-92D3-3443-D0890720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63E6-ECD6-4D49-80D9-C76FD2E6728B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DB79B-8FE5-6F57-9439-4BB4211EC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97F9B-84DD-CE88-4CA4-B56634DA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475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7AF8CC-B3FB-46EB-B6D2-DEB3D11C47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B7332-C3AF-2C30-E099-A63F05E11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901EF-16D7-3AA8-93FD-11BF2F490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63E6-ECD6-4D49-80D9-C76FD2E6728B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86EC5-FD44-173D-286A-6146E0A4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022A8-1AA7-B9BA-2031-554CD07F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7991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64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46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20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11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9764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2156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31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923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9C19A-A98C-B84E-2E63-5157B2361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3A5CE-EC64-EA61-2C9C-895044B3A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96A85-FA93-B878-7FD8-76EC1B0D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63E6-ECD6-4D49-80D9-C76FD2E6728B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1C48E-DC0C-CC4F-EE8E-B6C6320C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2F383-8861-0571-7A9A-C3AA33FCC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2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4C57-D343-B72E-3E5A-8BC3F5F9B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E9A34-EC5A-C724-AC79-EA7209D25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B3BE2-8E6B-F9A0-50E4-E47D338FC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63E6-ECD6-4D49-80D9-C76FD2E6728B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A9F5D-9724-3E8C-CB9F-F68ACF1A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B387F-8E90-E745-469A-E4EDFBB0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886114-F477-F6D0-77FD-3EDF9A52EB69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DE646A-46FA-7920-4A38-B559447E12E3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F96D4A-484D-3DF5-CC74-0809E5DF7B47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4726F1-96C7-E183-439A-595358DB4B43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61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FA17-0815-6C65-AD12-9DDF6C75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10332-3DC1-FE12-00D3-2A5FB7442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94FBF-5B7D-87DD-FCA0-B70182C95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579FD-845B-4C14-4B1C-9E1A01889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63E6-ECD6-4D49-80D9-C76FD2E6728B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5EE09-F529-7782-B894-9D143470A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60842-9E1C-361C-98B8-10FA11C7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61592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674D-AD27-5368-84DE-0263DD25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E1356-D6A9-B68C-552D-F7CDC0E14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BFEF2-2C98-7E73-E0E6-53DD13B0A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8852A7-37FC-D0CD-0DDD-2173207C1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3CC4D0-B808-D75B-F498-3C49093EA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ECE1C-A578-67C0-093A-856B6D5A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63E6-ECD6-4D49-80D9-C76FD2E6728B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FC288D-ADC7-3ABE-5D47-7A58DF80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D5E01A-C723-543D-626B-2FF412AC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91831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7B7D6-8FF4-9691-F804-37C3B345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41EE5-4EA8-7DB6-FC06-3B4683BC4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63E6-ECD6-4D49-80D9-C76FD2E6728B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9C278-4B6E-0191-4F66-E8E23DEA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BA67C-AE5D-601A-90B8-332FD7C4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0917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62856-EEF6-03DD-3EB9-52B29C40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63E6-ECD6-4D49-80D9-C76FD2E6728B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DA8B4C-D5DE-3574-B9B0-F18682FA6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3B876-5C60-35EB-6D9D-E136E783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6691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28873-BEF2-6793-6936-16B9040A4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D871-73EE-7959-2617-6C77C8A5A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ED82E-AB08-EBBF-7F1F-FE76334D7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4484C-0377-BC15-7A16-D52918B01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63E6-ECD6-4D49-80D9-C76FD2E6728B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87B6A-EF52-0C94-45AC-69088078E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B63C2-F9EB-CC41-4B47-BBEE5B7A6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5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B4AE-822E-AFD3-36F0-E32999ECB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C5700F-7E76-451B-E136-8BE990374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5725A-8985-4C75-07ED-9E92E023F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796B8-7131-52C7-6BAA-468F6D6F7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63E6-ECD6-4D49-80D9-C76FD2E6728B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4E3B2-FC20-8569-50BB-9E3313B8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704B9-4956-1FD1-1D32-059EA832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6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1463B-F5EF-C713-1879-E8E80371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2F0BA-94E7-4224-9632-50B0ECB79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F8F6E-F54E-AE25-4BC3-E814DDB04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5763E6-ECD6-4D49-80D9-C76FD2E6728B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2746A-3CD4-661A-ABCE-0B5F24D62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0C3C1-CFD6-F50D-6FC0-0363A7F0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2E1876-88D8-1CCF-F032-38CE7F41FC4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E1A5D5-719C-AAC1-3C57-4066822665F9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0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864" r:id="rId18"/>
    <p:sldLayoutId id="2147483769" r:id="rId19"/>
    <p:sldLayoutId id="2147483649" r:id="rId20"/>
    <p:sldLayoutId id="2147483661" r:id="rId21"/>
    <p:sldLayoutId id="2147483662" r:id="rId22"/>
    <p:sldLayoutId id="2147483663" r:id="rId23"/>
    <p:sldLayoutId id="2147483664" r:id="rId24"/>
    <p:sldLayoutId id="2147483666" r:id="rId25"/>
    <p:sldLayoutId id="2147483667" r:id="rId26"/>
    <p:sldLayoutId id="2147483669" r:id="rId27"/>
    <p:sldLayoutId id="2147483670" r:id="rId28"/>
    <p:sldLayoutId id="2147483671" r:id="rId29"/>
    <p:sldLayoutId id="2147483672" r:id="rId30"/>
    <p:sldLayoutId id="2147483674" r:id="rId31"/>
    <p:sldLayoutId id="2147483675" r:id="rId32"/>
    <p:sldLayoutId id="2147483676" r:id="rId33"/>
    <p:sldLayoutId id="2147483677" r:id="rId34"/>
    <p:sldLayoutId id="2147483655" r:id="rId35"/>
    <p:sldLayoutId id="2147483678" r:id="rId36"/>
    <p:sldLayoutId id="2147483679" r:id="rId37"/>
    <p:sldLayoutId id="2147483680" r:id="rId38"/>
    <p:sldLayoutId id="2147483653" r:id="rId39"/>
    <p:sldLayoutId id="2147483682" r:id="rId40"/>
    <p:sldLayoutId id="2147483683" r:id="rId41"/>
    <p:sldLayoutId id="2147483685" r:id="rId42"/>
    <p:sldLayoutId id="2147483654" r:id="rId43"/>
    <p:sldLayoutId id="2147483687" r:id="rId44"/>
    <p:sldLayoutId id="2147483689" r:id="rId45"/>
    <p:sldLayoutId id="2147483688" r:id="rId46"/>
    <p:sldLayoutId id="2147483691" r:id="rId47"/>
    <p:sldLayoutId id="2147483692" r:id="rId48"/>
    <p:sldLayoutId id="2147483693" r:id="rId49"/>
    <p:sldLayoutId id="2147483694" r:id="rId50"/>
    <p:sldLayoutId id="2147483696" r:id="rId51"/>
    <p:sldLayoutId id="2147483698" r:id="rId52"/>
    <p:sldLayoutId id="2147483699" r:id="rId53"/>
    <p:sldLayoutId id="2147483700" r:id="rId54"/>
    <p:sldLayoutId id="2147483701" r:id="rId55"/>
    <p:sldLayoutId id="2147483702" r:id="rId5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D8FD7A-714D-5CD0-95D9-31E5AD7A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IDD Housing Access Pilot Program (IHAPP) Technical Assistance Series:</a:t>
            </a:r>
            <a:br>
              <a:rPr lang="en-US" dirty="0"/>
            </a:br>
            <a:r>
              <a:rPr lang="en-US" dirty="0"/>
              <a:t>Development Team &amp; Site Selection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5CD9AD4-4F72-8F2F-056F-F98E5F76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12" name="Content Placeholder 11" descr="A black and red logo&#10;&#10;Description automatically generated">
            <a:extLst>
              <a:ext uri="{FF2B5EF4-FFF2-40B4-BE49-F238E27FC236}">
                <a16:creationId xmlns:a16="http://schemas.microsoft.com/office/drawing/2014/main" id="{B32A91AF-F80E-F540-BF55-2F7387EB85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886" y="2836598"/>
            <a:ext cx="5133975" cy="3238500"/>
          </a:xfrm>
          <a:prstGeom prst="rect">
            <a:avLst/>
          </a:prstGeom>
        </p:spPr>
      </p:pic>
      <p:pic>
        <p:nvPicPr>
          <p:cNvPr id="14" name="Content Placeholder 13" descr="A red maple leaf logo&#10;&#10;Description automatically generated">
            <a:extLst>
              <a:ext uri="{FF2B5EF4-FFF2-40B4-BE49-F238E27FC236}">
                <a16:creationId xmlns:a16="http://schemas.microsoft.com/office/drawing/2014/main" id="{746E70A6-C585-1D6E-F9ED-AA46894F090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24865" y="2728119"/>
            <a:ext cx="5183188" cy="34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4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3DAAC-3B24-84D8-0B95-D8E23A2D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lin Sans FB Demi" panose="020E0802020502020306" pitchFamily="34" charset="0"/>
              </a:rPr>
              <a:t>Now you have to run it!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Property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A8B3D-53BD-17BC-A1C0-FF56FFE6C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/>
              <a:t>Experienced in Managing Affordable Housing, Financing Programs and Type of Housing being Proposed. </a:t>
            </a:r>
          </a:p>
          <a:p>
            <a:pPr marL="0" indent="0">
              <a:buNone/>
            </a:pPr>
            <a:endParaRPr lang="en-US" sz="2000" i="1" dirty="0"/>
          </a:p>
          <a:p>
            <a:r>
              <a:rPr lang="en-US" sz="2000" i="1" dirty="0"/>
              <a:t>Prepares Operating Budget and Collects Rent</a:t>
            </a:r>
          </a:p>
          <a:p>
            <a:r>
              <a:rPr lang="en-US" sz="2000" i="1" dirty="0"/>
              <a:t>Engages with property management early in the process</a:t>
            </a:r>
          </a:p>
          <a:p>
            <a:r>
              <a:rPr lang="en-US" sz="2000" i="1" dirty="0"/>
              <a:t>Prepares Marketing and Management  Plans</a:t>
            </a:r>
          </a:p>
          <a:p>
            <a:r>
              <a:rPr lang="en-US" sz="2000" i="1" dirty="0"/>
              <a:t>Meets Monitoring Compliance</a:t>
            </a:r>
          </a:p>
          <a:p>
            <a:r>
              <a:rPr lang="en-US" sz="2000" i="1" dirty="0"/>
              <a:t>Completes Ongoing Maintenance</a:t>
            </a:r>
          </a:p>
          <a:p>
            <a:r>
              <a:rPr lang="en-US" sz="2000" i="1" dirty="0"/>
              <a:t>Meets Financial Needs of the development</a:t>
            </a:r>
          </a:p>
          <a:p>
            <a:r>
              <a:rPr lang="en-US" sz="2000" i="1" dirty="0"/>
              <a:t>Tenant Problem 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D4079-CB2F-0873-0F3D-012150BB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5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019A28-495B-5987-C4EA-407770CE1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1" y="2867281"/>
            <a:ext cx="8243682" cy="3854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46E1A-E5D6-1A07-8889-0E28B370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183747"/>
            <a:ext cx="10515600" cy="1417637"/>
          </a:xfrm>
        </p:spPr>
        <p:txBody>
          <a:bodyPr/>
          <a:lstStyle/>
          <a:p>
            <a:r>
              <a:rPr lang="en-US" dirty="0"/>
              <a:t>Lets think about this…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2962F-1A01-EBD0-A029-E216783C2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9721" y="1911935"/>
            <a:ext cx="10174258" cy="1275931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What skills or traits distinguish a “good” development team from a “great” one?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How do you pay for development team members during pre-development?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A8B13-DE15-0D77-7EFC-35FEEABF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3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3494C0-ABDD-4C4D-8C46-49B8F20C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Selection </a:t>
            </a:r>
            <a:r>
              <a:rPr lang="en-US"/>
              <a:t>&amp; Control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622C3-EE4F-4FB9-94FB-55056352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DE860BC-070C-49AE-AF30-7F05D5940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" r="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2884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72A75E4-8AB1-AE12-C55F-7BAAE7D305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8265" y="2222471"/>
            <a:ext cx="5372097" cy="3856995"/>
          </a:xfrm>
        </p:spPr>
        <p:txBody>
          <a:bodyPr/>
          <a:lstStyle/>
          <a:p>
            <a:r>
              <a:rPr lang="en-US" dirty="0"/>
              <a:t>Consider Mission &amp; Vision</a:t>
            </a:r>
          </a:p>
          <a:p>
            <a:r>
              <a:rPr lang="en-US" dirty="0"/>
              <a:t>Review Existing Target Areas</a:t>
            </a:r>
          </a:p>
          <a:p>
            <a:r>
              <a:rPr lang="en-US" dirty="0"/>
              <a:t>Understand Existing Community Plans </a:t>
            </a:r>
          </a:p>
          <a:p>
            <a:r>
              <a:rPr lang="en-US" dirty="0"/>
              <a:t>Meet with Neighborhood Residents and City Officials </a:t>
            </a:r>
          </a:p>
          <a:p>
            <a:r>
              <a:rPr lang="en-US" dirty="0"/>
              <a:t>Cost-Benefit Analysis</a:t>
            </a:r>
          </a:p>
          <a:p>
            <a:r>
              <a:rPr lang="en-US" dirty="0"/>
              <a:t>Be cautious of going right to the HUD $1 houses, foreclosures, or tax reversions.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60B770E-507E-4361-9D91-5007702BFC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581525"/>
            <a:ext cx="5372100" cy="711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Site Selection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/>
          <a:lstStyle/>
          <a:p>
            <a:fld id="{03DC2DEF-D2FE-4B45-ABA4-9F153FD1C98A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C95BC91-76D9-59F0-5297-FF1BAB649E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65" r="1365"/>
          <a:stretch>
            <a:fillRect/>
          </a:stretch>
        </p:blipFill>
        <p:spPr>
          <a:prstGeom prst="rect">
            <a:avLst/>
          </a:prstGeom>
          <a:solidFill>
            <a:prstClr val="white">
              <a:lumMod val="95000"/>
            </a:prstClr>
          </a:solidFill>
        </p:spPr>
      </p:pic>
    </p:spTree>
    <p:extLst>
      <p:ext uri="{BB962C8B-B14F-4D97-AF65-F5344CB8AC3E}">
        <p14:creationId xmlns:p14="http://schemas.microsoft.com/office/powerpoint/2010/main" val="3149670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D22F5-FFD3-75BA-0D0C-6E121D55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Characteristics of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8F233-4AE6-6F89-0395-13891C40C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1500" b="1" dirty="0"/>
              <a:t>Character of the area </a:t>
            </a:r>
            <a:r>
              <a:rPr lang="en-US" sz="1500" i="1" dirty="0"/>
              <a:t>(Residential/ Commercial/ Mix)</a:t>
            </a:r>
          </a:p>
          <a:p>
            <a:r>
              <a:rPr lang="en-US" sz="1500" b="1" dirty="0"/>
              <a:t>Character of the neighborhood </a:t>
            </a:r>
            <a:r>
              <a:rPr lang="en-US" sz="1500" i="1" dirty="0"/>
              <a:t>(Crime, Housing Values, Schools, Amenities)</a:t>
            </a:r>
          </a:p>
          <a:p>
            <a:r>
              <a:rPr lang="en-US" sz="1500" b="1" dirty="0"/>
              <a:t>Marketability of the site or structure</a:t>
            </a:r>
          </a:p>
          <a:p>
            <a:r>
              <a:rPr lang="en-US" sz="1500" b="1" dirty="0"/>
              <a:t>Topography</a:t>
            </a:r>
            <a:r>
              <a:rPr lang="en-US" sz="1500" dirty="0"/>
              <a:t> </a:t>
            </a:r>
            <a:r>
              <a:rPr lang="en-US" sz="1500" i="1" dirty="0"/>
              <a:t>(If you can’t ride your bike across…don’t buy it)</a:t>
            </a:r>
          </a:p>
          <a:p>
            <a:r>
              <a:rPr lang="en-US" sz="1500" b="1" dirty="0"/>
              <a:t>Zoning &amp; Land Use Compliance </a:t>
            </a:r>
            <a:r>
              <a:rPr lang="en-US" sz="1500" i="1" dirty="0"/>
              <a:t>– Is the site properly zoned for the intended housing type and density?</a:t>
            </a:r>
          </a:p>
          <a:p>
            <a:r>
              <a:rPr lang="en-US" sz="1500" b="1" dirty="0"/>
              <a:t>Consistency with Surrounding Area </a:t>
            </a:r>
            <a:r>
              <a:rPr lang="en-US" sz="1500" i="1" dirty="0"/>
              <a:t>– Does the project align with neighborhood scale, character, and existing uses?</a:t>
            </a:r>
          </a:p>
          <a:p>
            <a:r>
              <a:rPr lang="en-US" sz="1500" b="1" dirty="0"/>
              <a:t>Access to Transportation </a:t>
            </a:r>
            <a:r>
              <a:rPr lang="en-US" sz="1500" i="1" dirty="0"/>
              <a:t>– Proximity to public transit, major roads, and walkability options/ Proximity to Amenities – Nearby schools, healthcare, grocery stores, and employment centers</a:t>
            </a:r>
          </a:p>
          <a:p>
            <a:endParaRPr lang="en-US" sz="1500" i="1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A733DD-D0BE-F14D-BAAC-DD3393E6E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060695"/>
            <a:ext cx="5181600" cy="388119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717F8-8DDC-325B-0585-27DC06A9E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26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6AEF-91E7-CE49-8246-2AAD252B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 of Site: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6323D-6B77-14A3-181E-86571975D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Utilities and infrastructure in close proximity – do they need to be updated </a:t>
            </a:r>
            <a:r>
              <a:rPr lang="en-US" sz="1800" i="1" dirty="0"/>
              <a:t>(sewer, water, gas, electricity, roads, sidewalks, transportation, fire, communication, etc.)</a:t>
            </a:r>
          </a:p>
          <a:p>
            <a:r>
              <a:rPr lang="en-US" sz="1800" dirty="0"/>
              <a:t>Requirements for storm water management </a:t>
            </a:r>
          </a:p>
          <a:p>
            <a:r>
              <a:rPr lang="en-US" sz="1800" dirty="0"/>
              <a:t>Contributions to a healthy environment</a:t>
            </a:r>
          </a:p>
          <a:p>
            <a:r>
              <a:rPr lang="en-US" sz="1800" dirty="0"/>
              <a:t>Environmental concerns </a:t>
            </a:r>
            <a:r>
              <a:rPr lang="en-US" sz="1800" i="1" dirty="0"/>
              <a:t>(lead, asbestos, underground tanks)</a:t>
            </a:r>
          </a:p>
          <a:p>
            <a:r>
              <a:rPr lang="en-US" sz="1800" dirty="0"/>
              <a:t>Soil conditions – previous use of the land </a:t>
            </a:r>
            <a:r>
              <a:rPr lang="en-US" sz="1800" i="1" dirty="0"/>
              <a:t>(basement remnants, sand, clay, dead bodies) </a:t>
            </a:r>
          </a:p>
          <a:p>
            <a:r>
              <a:rPr lang="en-US" sz="1800" dirty="0"/>
              <a:t>Zoning and building codes</a:t>
            </a:r>
          </a:p>
          <a:p>
            <a:r>
              <a:rPr lang="en-US" sz="1800" dirty="0"/>
              <a:t>Other Compliance Issues </a:t>
            </a:r>
            <a:r>
              <a:rPr lang="en-US" sz="1800" i="1" dirty="0"/>
              <a:t>(i.e. Historic)</a:t>
            </a:r>
          </a:p>
          <a:p>
            <a:r>
              <a:rPr lang="en-US" sz="1800" dirty="0"/>
              <a:t>Climate resilience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E3782-553F-9B63-A96A-3A0665B90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0670B-606D-5044-3BC0-E1A2ACB1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7099BE-92B1-D88D-E486-E9CB5CB54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2057400"/>
            <a:ext cx="3932237" cy="3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44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791FC-247F-A740-6592-94D804793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rmAutofit/>
          </a:bodyPr>
          <a:lstStyle/>
          <a:p>
            <a:r>
              <a:rPr lang="en-US" dirty="0"/>
              <a:t>Why Site Control is Important: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55C46-AD8B-8710-0113-317F03DD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9D1EB-3BF8-1365-DB9F-3985D262E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Types of Site Control:</a:t>
            </a:r>
          </a:p>
          <a:p>
            <a:r>
              <a:rPr lang="en-US" dirty="0"/>
              <a:t>Option</a:t>
            </a:r>
          </a:p>
          <a:p>
            <a:r>
              <a:rPr lang="en-US" dirty="0"/>
              <a:t>Purchase Agreement</a:t>
            </a:r>
          </a:p>
          <a:p>
            <a:r>
              <a:rPr lang="en-US" dirty="0"/>
              <a:t>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0FB33-99C6-36BC-BA5C-14422B2A9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/>
              <a:t>Reasons for Site Control: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/>
              <a:t>Allows time for planning and due diligence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/>
              <a:t>Alleviates competition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/>
              <a:t>Funders will require 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/>
              <a:t>Protects your investment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/>
              <a:t>Helps you make your best funding decisions</a:t>
            </a:r>
          </a:p>
        </p:txBody>
      </p:sp>
      <p:pic>
        <p:nvPicPr>
          <p:cNvPr id="7" name="Picture 6" descr="Pen placed on top of a signature line">
            <a:extLst>
              <a:ext uri="{FF2B5EF4-FFF2-40B4-BE49-F238E27FC236}">
                <a16:creationId xmlns:a16="http://schemas.microsoft.com/office/drawing/2014/main" id="{0F87B3A5-74AA-B57F-FC81-0300D009A8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46" r="2" b="2"/>
          <a:stretch>
            <a:fillRect/>
          </a:stretch>
        </p:blipFill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33698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74185-0677-8060-23A2-43339A17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Option/ Purchase Agreement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BA74E-41FF-B7C7-0D8D-B47B5AECC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Always allow for more time than you might reasonably need for due diligence. </a:t>
            </a:r>
          </a:p>
          <a:p>
            <a:r>
              <a:rPr lang="en-US" sz="2400" dirty="0"/>
              <a:t>Is the property insured?</a:t>
            </a:r>
          </a:p>
          <a:p>
            <a:r>
              <a:rPr lang="en-US" sz="2400" dirty="0"/>
              <a:t>Who will secure and maintain the property?</a:t>
            </a:r>
          </a:p>
          <a:p>
            <a:r>
              <a:rPr lang="en-US" sz="2400" dirty="0"/>
              <a:t>Access rights – Who, When, and How?</a:t>
            </a:r>
          </a:p>
          <a:p>
            <a:r>
              <a:rPr lang="en-US" sz="2400" dirty="0"/>
              <a:t>Deal breakers</a:t>
            </a:r>
          </a:p>
          <a:p>
            <a:r>
              <a:rPr lang="en-US" sz="2400" dirty="0"/>
              <a:t>Always use an attorney </a:t>
            </a:r>
            <a:r>
              <a:rPr lang="en-US" sz="2400" i="1" dirty="0"/>
              <a:t>(not just any attorney, but a real estate attorney)</a:t>
            </a:r>
          </a:p>
          <a:p>
            <a:r>
              <a:rPr lang="en-US" sz="2400" dirty="0"/>
              <a:t>Are there existing tenants?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F8FA5-FAAF-4711-A8B1-6C1176AF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13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4C13-8761-7CB5-B59C-46EE26ACA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 anchor="ctr">
            <a:normAutofit/>
          </a:bodyPr>
          <a:lstStyle/>
          <a:p>
            <a:r>
              <a:rPr lang="en-US" sz="3100"/>
              <a:t>From Site Control to Success: </a:t>
            </a:r>
            <a:br>
              <a:rPr lang="en-US" sz="3100"/>
            </a:br>
            <a:r>
              <a:rPr lang="en-US" sz="3100"/>
              <a:t>What Else Matters?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ACE4B-C554-95FC-7240-1394355DA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/>
          <a:p>
            <a:r>
              <a:rPr lang="en-US" dirty="0"/>
              <a:t>Elected Officials</a:t>
            </a:r>
          </a:p>
          <a:p>
            <a:r>
              <a:rPr lang="en-US" dirty="0"/>
              <a:t>Tax Rebates or Pilots</a:t>
            </a:r>
          </a:p>
          <a:p>
            <a:r>
              <a:rPr lang="en-US" dirty="0"/>
              <a:t>Gap Funding</a:t>
            </a:r>
          </a:p>
          <a:p>
            <a:r>
              <a:rPr lang="en-US" dirty="0"/>
              <a:t>Public Support &amp; Approvals</a:t>
            </a:r>
          </a:p>
          <a:p>
            <a:r>
              <a:rPr lang="en-US" dirty="0"/>
              <a:t>Gov. Agencies, MSHDA, HUD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DBE6F-B9CB-0774-764D-207FFE70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ECBB67-3757-46ED-42B9-3BC13378AD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72" r="15323" b="1"/>
          <a:stretch>
            <a:fillRect/>
          </a:stretch>
        </p:blipFill>
        <p:spPr>
          <a:xfrm>
            <a:off x="6096000" y="1460501"/>
            <a:ext cx="5795963" cy="4740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7446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AD578-7BF8-CF8D-E32E-DD98CEB6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Questions/ Comments</a:t>
            </a:r>
          </a:p>
        </p:txBody>
      </p:sp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CE930F37-BE3C-6DF4-41C7-B6B5FAB450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628" b="23280"/>
          <a:stretch>
            <a:fillRect/>
          </a:stretch>
        </p:blipFill>
        <p:spPr>
          <a:xfrm>
            <a:off x="1112808" y="3344922"/>
            <a:ext cx="8988724" cy="351307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F0CF9-4932-1FE3-A6DA-E11AE937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F84A4-0AFE-2C00-5A50-C771B170977B}"/>
              </a:ext>
            </a:extLst>
          </p:cNvPr>
          <p:cNvSpPr txBox="1"/>
          <p:nvPr/>
        </p:nvSpPr>
        <p:spPr>
          <a:xfrm>
            <a:off x="655608" y="1440611"/>
            <a:ext cx="10360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Using the past slides, identify challenges for site control and how to mitigate it.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What is one lesson about site control that will influence how you approach site selection in the future?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0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01FF-FAD3-13FA-B080-CF917CA1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Technical Assistance Session Topics: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E53BD-BCF4-DB9B-B18A-99C665A7D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/>
              <a:t>If you are interested in any of the topics, please join us! We will be sending out communication regarding the session dates in the near future.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7DCFA-FD5A-77B6-CBA7-68F81A7D6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Development and Operating Pro-Forma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Service Coordination and Community Inclusion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Construction, Asset &amp; Property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56ED0-10B8-F702-F839-C490E6E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A black and red logo&#10;&#10;Description automatically generated">
            <a:extLst>
              <a:ext uri="{FF2B5EF4-FFF2-40B4-BE49-F238E27FC236}">
                <a16:creationId xmlns:a16="http://schemas.microsoft.com/office/drawing/2014/main" id="{B32A91AF-F80E-F540-BF55-2F7387EB8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5063198"/>
            <a:ext cx="2050026" cy="1293152"/>
          </a:xfrm>
          <a:prstGeom prst="rect">
            <a:avLst/>
          </a:prstGeom>
        </p:spPr>
      </p:pic>
      <p:pic>
        <p:nvPicPr>
          <p:cNvPr id="7" name="Picture 6" descr="A red maple leaf logo&#10;&#10;Description automatically generated">
            <a:extLst>
              <a:ext uri="{FF2B5EF4-FFF2-40B4-BE49-F238E27FC236}">
                <a16:creationId xmlns:a16="http://schemas.microsoft.com/office/drawing/2014/main" id="{746E70A6-C585-1D6E-F9ED-AA46894F0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425358"/>
            <a:ext cx="2050026" cy="13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59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5B3C2-CC6F-6391-4351-18DC5D11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Future TA Date: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80F3E-6D77-CE17-B2A5-D356FE588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May 29, 2026 – Development and </a:t>
            </a:r>
            <a:r>
              <a:rPr lang="en-US" sz="4800"/>
              <a:t>Operating Pro-Forma 10:30am</a:t>
            </a: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7EEAE-5916-96B6-C556-30AAA80D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51CEBEB-5088-4E63-81A4-0DCEB5B45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" r="3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4098" y="1512889"/>
            <a:ext cx="5197865" cy="3262311"/>
          </a:xfrm>
        </p:spPr>
        <p:txBody>
          <a:bodyPr>
            <a:normAutofit/>
          </a:bodyPr>
          <a:lstStyle/>
          <a:p>
            <a:r>
              <a:rPr lang="en-US" dirty="0"/>
              <a:t>Building A Great Development Team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6D24F99-E026-485A-96CD-AEC9813726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2026</a:t>
            </a:r>
          </a:p>
        </p:txBody>
      </p:sp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Team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you </a:t>
            </a:r>
            <a:r>
              <a:rPr lang="en-US" b="1" dirty="0"/>
              <a:t>only </a:t>
            </a:r>
            <a:r>
              <a:rPr lang="en-US" dirty="0"/>
              <a:t>work with people that have experience in development, design, and management in the type of housing you are proposing.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18DD966-19F0-4350-AC58-AE86C210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" r="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031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51932C-7145-4FBD-B81D-9ADC4240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From Vision to Building: Developer &amp; Architect Roles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A7B46-E592-40C7-91D7-A26B47A30C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Developer </a:t>
            </a:r>
          </a:p>
          <a:p>
            <a:pPr marL="0" indent="0">
              <a:buNone/>
            </a:pPr>
            <a:r>
              <a:rPr lang="en-US" sz="1400" i="1" dirty="0"/>
              <a:t>Experience in Affordable Housing Development, Finance, and Product type</a:t>
            </a:r>
          </a:p>
          <a:p>
            <a:r>
              <a:rPr lang="en-US" dirty="0"/>
              <a:t>Assist in site acquisition</a:t>
            </a:r>
          </a:p>
          <a:p>
            <a:r>
              <a:rPr lang="en-US" dirty="0"/>
              <a:t>Completes financing application package and coordination</a:t>
            </a:r>
          </a:p>
          <a:p>
            <a:r>
              <a:rPr lang="en-US" dirty="0"/>
              <a:t>Gathers financial statements</a:t>
            </a:r>
          </a:p>
          <a:p>
            <a:r>
              <a:rPr lang="en-US" dirty="0"/>
              <a:t>Coordinates development teams</a:t>
            </a:r>
          </a:p>
          <a:p>
            <a:r>
              <a:rPr lang="en-US" dirty="0"/>
              <a:t>Obtains government and community approvals</a:t>
            </a:r>
          </a:p>
          <a:p>
            <a:r>
              <a:rPr lang="en-US" dirty="0"/>
              <a:t>Acts as the project leader while contractors handle site operations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F42263-DE86-44BB-AC19-CD7982D365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Architect</a:t>
            </a:r>
          </a:p>
          <a:p>
            <a:pPr marL="0" indent="0">
              <a:buNone/>
            </a:pPr>
            <a:r>
              <a:rPr lang="en-US" sz="1400" i="1" dirty="0"/>
              <a:t>Experience in Affordable Housing Design Based on Financing Programs and Types of Housing Being Proposed. </a:t>
            </a:r>
          </a:p>
          <a:p>
            <a:r>
              <a:rPr lang="en-US" dirty="0"/>
              <a:t>Develops Site Plans</a:t>
            </a:r>
          </a:p>
          <a:p>
            <a:r>
              <a:rPr lang="en-US" dirty="0"/>
              <a:t>Coordinates with general contractor on design and cost </a:t>
            </a:r>
          </a:p>
          <a:p>
            <a:r>
              <a:rPr lang="en-US" dirty="0"/>
              <a:t>Participates in preparation of bid documents</a:t>
            </a:r>
          </a:p>
          <a:p>
            <a:r>
              <a:rPr lang="en-US" dirty="0"/>
              <a:t>Draws building plans</a:t>
            </a:r>
          </a:p>
          <a:p>
            <a:r>
              <a:rPr lang="en-US" dirty="0"/>
              <a:t>Creates Specifications</a:t>
            </a:r>
          </a:p>
          <a:p>
            <a:r>
              <a:rPr lang="en-US" dirty="0"/>
              <a:t>Ensures the project meets design, quality, and safety standards while contractors execute construction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AF259-0EA0-486A-A345-68549DF5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5</a:t>
            </a:fld>
            <a:endParaRPr lang="en-US" dirty="0"/>
          </a:p>
        </p:txBody>
      </p:sp>
      <p:pic>
        <p:nvPicPr>
          <p:cNvPr id="11" name="Picture Placeholder 12">
            <a:extLst>
              <a:ext uri="{FF2B5EF4-FFF2-40B4-BE49-F238E27FC236}">
                <a16:creationId xmlns:a16="http://schemas.microsoft.com/office/drawing/2014/main" id="{D38CA64A-11C5-4BD7-8A2D-E6D58794D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54" r="32654"/>
          <a:stretch/>
        </p:blipFill>
        <p:spPr>
          <a:xfrm>
            <a:off x="3967162" y="1128954"/>
            <a:ext cx="4257675" cy="5148262"/>
          </a:xfrm>
        </p:spPr>
      </p:pic>
    </p:spTree>
    <p:extLst>
      <p:ext uri="{BB962C8B-B14F-4D97-AF65-F5344CB8AC3E}">
        <p14:creationId xmlns:p14="http://schemas.microsoft.com/office/powerpoint/2010/main" val="324238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CE9D9B-F4C6-44CB-854C-0CEAD0E541AF}"/>
              </a:ext>
            </a:extLst>
          </p:cNvPr>
          <p:cNvSpPr txBox="1"/>
          <p:nvPr/>
        </p:nvSpPr>
        <p:spPr>
          <a:xfrm>
            <a:off x="6619197" y="1296176"/>
            <a:ext cx="5272764" cy="1551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latin typeface="+mj-lt"/>
                <a:ea typeface="+mj-ea"/>
                <a:cs typeface="+mj-cs"/>
              </a:rPr>
              <a:t>General Contractor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i="1" dirty="0">
                <a:latin typeface="+mj-lt"/>
                <a:ea typeface="+mj-ea"/>
                <a:cs typeface="+mj-cs"/>
              </a:rPr>
              <a:t>Experienced in building Affordable Housing with Finance Programs</a:t>
            </a:r>
            <a:endParaRPr lang="en-US" sz="2000" i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394F8BA-C834-38D2-1610-7782D9BF2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Offers design assistance</a:t>
            </a:r>
          </a:p>
          <a:p>
            <a:r>
              <a:rPr lang="en-US" dirty="0"/>
              <a:t>Adequate organizational cash flow capacity</a:t>
            </a:r>
          </a:p>
          <a:p>
            <a:r>
              <a:rPr lang="en-US" dirty="0"/>
              <a:t>Prepares bid documents with architect </a:t>
            </a:r>
          </a:p>
          <a:p>
            <a:r>
              <a:rPr lang="en-US" dirty="0"/>
              <a:t>Successfully completes project on time and on budget</a:t>
            </a:r>
          </a:p>
          <a:p>
            <a:r>
              <a:rPr lang="en-US" dirty="0"/>
              <a:t>One year warranty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ED0D5062-7F57-0D72-9051-B5AB2A65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18B7855D-2DE6-49A4-BA98-97404403C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5834" r="15834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19607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EF48F30-BEB4-44C7-9F35-3BBB61CF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Strategy &amp; Financial Accuracy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60433D-E380-4571-991C-16B6CE7A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241C871-580D-4A29-A334-0208A8E47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Accountant </a:t>
            </a:r>
            <a:r>
              <a:rPr lang="en-US" sz="1300" b="0" i="1" dirty="0"/>
              <a:t>(Extensive experience with Tax Credit Projects and Strong Working Knowledge  of Tax Credit Code)</a:t>
            </a:r>
            <a:endParaRPr lang="en-US" sz="13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097C6D9-3930-4866-9E88-F176488800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tax credit application</a:t>
            </a:r>
          </a:p>
          <a:p>
            <a:r>
              <a:rPr lang="en-US" dirty="0"/>
              <a:t>Submits cost certification to MSDHA for Form 8609</a:t>
            </a:r>
          </a:p>
          <a:p>
            <a:r>
              <a:rPr lang="en-US" dirty="0"/>
              <a:t>Handles tax issues with project</a:t>
            </a:r>
          </a:p>
          <a:p>
            <a:r>
              <a:rPr lang="en-US" dirty="0"/>
              <a:t>May certify project cost/ draws</a:t>
            </a:r>
          </a:p>
          <a:p>
            <a:r>
              <a:rPr lang="en-US" dirty="0"/>
              <a:t>Conducts annual audits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B8DC8C-1FD7-4773-B07E-7E4432766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/>
              <a:t>Attorney</a:t>
            </a:r>
            <a:r>
              <a:rPr lang="en-US" sz="2900" dirty="0"/>
              <a:t> </a:t>
            </a:r>
            <a:r>
              <a:rPr lang="en-US" sz="1500" b="0" i="1" dirty="0"/>
              <a:t>(Experience with Housing Development &amp; Financial Programs)</a:t>
            </a:r>
            <a:endParaRPr lang="en-US" sz="15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B253683-524F-46CF-BFCD-BFF6A7A920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Prepares organization documents</a:t>
            </a:r>
          </a:p>
          <a:p>
            <a:r>
              <a:rPr lang="en-US" dirty="0"/>
              <a:t>Assists in government approvals</a:t>
            </a:r>
          </a:p>
          <a:p>
            <a:r>
              <a:rPr lang="en-US" dirty="0"/>
              <a:t>Prepares and reviews partnership documents </a:t>
            </a:r>
          </a:p>
          <a:p>
            <a:r>
              <a:rPr lang="en-US" dirty="0"/>
              <a:t>Prepares legal opinions </a:t>
            </a:r>
          </a:p>
          <a:p>
            <a:r>
              <a:rPr lang="en-US" dirty="0"/>
              <a:t>Conducts closing due diligence 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38B0024B-0AD8-4DDB-8486-A9BD3A8E9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" r="30"/>
          <a:stretch/>
        </p:blipFill>
        <p:spPr>
          <a:xfrm>
            <a:off x="6309898" y="1449803"/>
            <a:ext cx="5582064" cy="1929569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18D1195C-D9D4-4994-BAD9-68AA2C2BD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" r="85"/>
          <a:stretch>
            <a:fillRect/>
          </a:stretch>
        </p:blipFill>
        <p:spPr>
          <a:xfrm>
            <a:off x="371476" y="1449802"/>
            <a:ext cx="5582064" cy="1929569"/>
          </a:xfrm>
        </p:spPr>
      </p:pic>
    </p:spTree>
    <p:extLst>
      <p:ext uri="{BB962C8B-B14F-4D97-AF65-F5344CB8AC3E}">
        <p14:creationId xmlns:p14="http://schemas.microsoft.com/office/powerpoint/2010/main" val="115496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14243B4-5883-724C-A0E5-0C9B26F9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Title Company</a:t>
            </a:r>
            <a:br>
              <a:rPr lang="en-US" dirty="0"/>
            </a:br>
            <a:r>
              <a:rPr lang="en-US" i="1"/>
              <a:t>(Experienced with Public Funds)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0EB51B-87D5-5D99-B350-A3442B48F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400"/>
              <a:t>Produces title commitments and policies </a:t>
            </a:r>
          </a:p>
          <a:p>
            <a:r>
              <a:rPr lang="en-US" sz="2400"/>
              <a:t>Proactive on the title and closing requirements established by counsel for both lender(s) and syndicators </a:t>
            </a:r>
          </a:p>
          <a:p>
            <a:r>
              <a:rPr lang="en-US" sz="2400"/>
              <a:t>Hand delivers all recordings </a:t>
            </a:r>
          </a:p>
          <a:p>
            <a:r>
              <a:rPr lang="en-US" sz="2400"/>
              <a:t>Assist counsel in solving title issues</a:t>
            </a:r>
          </a:p>
          <a:p>
            <a:r>
              <a:rPr lang="en-US" sz="2400"/>
              <a:t>Attends all closings</a:t>
            </a:r>
          </a:p>
          <a:p>
            <a:r>
              <a:rPr lang="en-US" sz="2400"/>
              <a:t>Must be Flexible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B0C430-7160-2D6C-2E7E-1F196BF3DD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>
          <a:xfrm>
            <a:off x="6172200" y="2271935"/>
            <a:ext cx="5181600" cy="3458717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670CE-E752-AC48-255A-404A0618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4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15F4-9001-7E87-4EEF-8498F80CA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Lender/Investor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9B68B-FD8B-AADD-324C-F24A5E995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Lenders provide mortgage &amp; construction financing</a:t>
            </a:r>
          </a:p>
          <a:p>
            <a:r>
              <a:rPr lang="en-US" dirty="0"/>
              <a:t>Underwriting feasibility</a:t>
            </a:r>
          </a:p>
          <a:p>
            <a:r>
              <a:rPr lang="en-US" dirty="0"/>
              <a:t>Investors provide equity </a:t>
            </a:r>
          </a:p>
          <a:p>
            <a:r>
              <a:rPr lang="en-US" dirty="0"/>
              <a:t>Review term sheets, letters of intent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74D9B-681F-E232-2E0C-A58EFDE1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6BF4D5F-1D7A-1EFA-9287-6254E1E5E6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5586" r="25586"/>
          <a:stretch>
            <a:fillRect/>
          </a:stretch>
        </p:blipFill>
        <p:spPr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prstClr val="white">
              <a:lumMod val="95000"/>
            </a:prstClr>
          </a:solidFill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B8D0B9F-EE46-6621-CF17-6C80EC7E1C1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9052" r="19052"/>
          <a:stretch>
            <a:fillRect/>
          </a:stretch>
        </p:blipFill>
        <p:spPr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prstClr val="white">
              <a:lumMod val="95000"/>
            </a:prstClr>
          </a:solidFill>
        </p:spPr>
      </p:pic>
    </p:spTree>
    <p:extLst>
      <p:ext uri="{BB962C8B-B14F-4D97-AF65-F5344CB8AC3E}">
        <p14:creationId xmlns:p14="http://schemas.microsoft.com/office/powerpoint/2010/main" val="2711154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947</Words>
  <Application>Microsoft Office PowerPoint</Application>
  <PresentationFormat>Widescreen</PresentationFormat>
  <Paragraphs>148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Berlin Sans FB Demi</vt:lpstr>
      <vt:lpstr>Calibri</vt:lpstr>
      <vt:lpstr>Office Theme</vt:lpstr>
      <vt:lpstr>IDD Housing Access Pilot Program (IHAPP) Technical Assistance Series: Development Team &amp; Site Selection</vt:lpstr>
      <vt:lpstr>Future Technical Assistance Session Topics:</vt:lpstr>
      <vt:lpstr>Building A Great Development Team </vt:lpstr>
      <vt:lpstr>Development Team</vt:lpstr>
      <vt:lpstr>From Vision to Building: Developer &amp; Architect Roles </vt:lpstr>
      <vt:lpstr>PowerPoint Presentation</vt:lpstr>
      <vt:lpstr>Legal Strategy &amp; Financial Accuracy</vt:lpstr>
      <vt:lpstr>Title Company (Experienced with Public Funds)</vt:lpstr>
      <vt:lpstr>Lender/Investor</vt:lpstr>
      <vt:lpstr>Now you have to run it!  Property Manager</vt:lpstr>
      <vt:lpstr>Lets think about this…</vt:lpstr>
      <vt:lpstr>Site Selection &amp; Control</vt:lpstr>
      <vt:lpstr>Site Selection</vt:lpstr>
      <vt:lpstr>Characteristics of Site</vt:lpstr>
      <vt:lpstr>Other Considerations of Site: </vt:lpstr>
      <vt:lpstr>Why Site Control is Important:</vt:lpstr>
      <vt:lpstr>Option/ Purchase Agreement Considerations</vt:lpstr>
      <vt:lpstr>From Site Control to Success:  What Else Matters?</vt:lpstr>
      <vt:lpstr>Questions/ Comments</vt:lpstr>
      <vt:lpstr>Future TA Date: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Shayla Brown</dc:creator>
  <cp:lastModifiedBy>Shayla Brown</cp:lastModifiedBy>
  <cp:revision>10</cp:revision>
  <dcterms:created xsi:type="dcterms:W3CDTF">2026-04-27T12:37:17Z</dcterms:created>
  <dcterms:modified xsi:type="dcterms:W3CDTF">2026-05-05T15:11:40Z</dcterms:modified>
</cp:coreProperties>
</file>