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58" r:id="rId5"/>
    <p:sldId id="300" r:id="rId6"/>
    <p:sldId id="30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1" r:id="rId19"/>
    <p:sldId id="299" r:id="rId20"/>
    <p:sldId id="271" r:id="rId21"/>
    <p:sldId id="298" r:id="rId22"/>
    <p:sldId id="272" r:id="rId23"/>
    <p:sldId id="277" r:id="rId24"/>
    <p:sldId id="278" r:id="rId25"/>
    <p:sldId id="279" r:id="rId26"/>
    <p:sldId id="280" r:id="rId27"/>
    <p:sldId id="302" r:id="rId28"/>
    <p:sldId id="281" r:id="rId29"/>
    <p:sldId id="282" r:id="rId30"/>
    <p:sldId id="283" r:id="rId31"/>
    <p:sldId id="284" r:id="rId3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BFACC4-F253-42A2-AD7B-87E2BE795EFA}">
          <p14:sldIdLst>
            <p14:sldId id="256"/>
            <p14:sldId id="257"/>
            <p14:sldId id="259"/>
            <p14:sldId id="258"/>
            <p14:sldId id="300"/>
            <p14:sldId id="301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91"/>
            <p14:sldId id="299"/>
          </p14:sldIdLst>
        </p14:section>
        <p14:section name="Untitled Section" id="{726BA248-5AD7-47C8-924B-B0D529F9F950}">
          <p14:sldIdLst>
            <p14:sldId id="271"/>
            <p14:sldId id="298"/>
            <p14:sldId id="272"/>
            <p14:sldId id="277"/>
            <p14:sldId id="278"/>
            <p14:sldId id="279"/>
            <p14:sldId id="280"/>
            <p14:sldId id="302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7AF8C-A616-4849-A5E6-06598F14093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F4E864-B9B2-4CF8-B4F7-E4550C93FB8F}">
      <dgm:prSet/>
      <dgm:spPr/>
      <dgm:t>
        <a:bodyPr/>
        <a:lstStyle/>
        <a:p>
          <a:r>
            <a:rPr lang="en-US" dirty="0"/>
            <a:t>Owner Equity – </a:t>
          </a:r>
        </a:p>
        <a:p>
          <a:r>
            <a:rPr lang="en-US" dirty="0"/>
            <a:t>usually 20-25%, actual cash, invested land, etc.</a:t>
          </a:r>
        </a:p>
      </dgm:t>
    </dgm:pt>
    <dgm:pt modelId="{999FA662-4CA4-4060-9896-4320C50FAF99}" type="parTrans" cxnId="{50CDA56F-822C-4920-BB67-7CC46C99DD6B}">
      <dgm:prSet/>
      <dgm:spPr/>
      <dgm:t>
        <a:bodyPr/>
        <a:lstStyle/>
        <a:p>
          <a:endParaRPr lang="en-US"/>
        </a:p>
      </dgm:t>
    </dgm:pt>
    <dgm:pt modelId="{38A5C78C-4F90-4642-96CA-EAC06FCC7FB1}" type="sibTrans" cxnId="{50CDA56F-822C-4920-BB67-7CC46C99DD6B}">
      <dgm:prSet/>
      <dgm:spPr/>
      <dgm:t>
        <a:bodyPr/>
        <a:lstStyle/>
        <a:p>
          <a:endParaRPr lang="en-US"/>
        </a:p>
      </dgm:t>
    </dgm:pt>
    <dgm:pt modelId="{B2B70325-CDFC-4548-844B-7993986B25F5}">
      <dgm:prSet/>
      <dgm:spPr/>
      <dgm:t>
        <a:bodyPr/>
        <a:lstStyle/>
        <a:p>
          <a:r>
            <a:rPr lang="en-US" dirty="0"/>
            <a:t>Debt – mortgage amount, calculations will be presented later</a:t>
          </a:r>
        </a:p>
      </dgm:t>
    </dgm:pt>
    <dgm:pt modelId="{F9BF89DF-E4AF-4905-B20E-5765CE59DFBF}" type="parTrans" cxnId="{70C729FB-D406-435D-8CEC-D447FCFC053F}">
      <dgm:prSet/>
      <dgm:spPr/>
      <dgm:t>
        <a:bodyPr/>
        <a:lstStyle/>
        <a:p>
          <a:endParaRPr lang="en-US"/>
        </a:p>
      </dgm:t>
    </dgm:pt>
    <dgm:pt modelId="{079CDCD8-E54E-4B62-A698-16BA118F9D9E}" type="sibTrans" cxnId="{70C729FB-D406-435D-8CEC-D447FCFC053F}">
      <dgm:prSet/>
      <dgm:spPr/>
      <dgm:t>
        <a:bodyPr/>
        <a:lstStyle/>
        <a:p>
          <a:endParaRPr lang="en-US"/>
        </a:p>
      </dgm:t>
    </dgm:pt>
    <dgm:pt modelId="{8BB993D6-E10A-49F5-B0DC-62E21174E172}">
      <dgm:prSet/>
      <dgm:spPr/>
      <dgm:t>
        <a:bodyPr/>
        <a:lstStyle/>
        <a:p>
          <a:r>
            <a:rPr lang="en-US" dirty="0"/>
            <a:t>Soft Loans and Grants </a:t>
          </a:r>
        </a:p>
      </dgm:t>
    </dgm:pt>
    <dgm:pt modelId="{2DC509C6-14A9-446A-93C6-5EABCF57DC78}" type="parTrans" cxnId="{B0D6E446-E075-4F8C-9C58-45F9EABFC5CB}">
      <dgm:prSet/>
      <dgm:spPr/>
      <dgm:t>
        <a:bodyPr/>
        <a:lstStyle/>
        <a:p>
          <a:endParaRPr lang="en-US"/>
        </a:p>
      </dgm:t>
    </dgm:pt>
    <dgm:pt modelId="{9522B450-E95E-40A8-8818-B228095DF047}" type="sibTrans" cxnId="{B0D6E446-E075-4F8C-9C58-45F9EABFC5CB}">
      <dgm:prSet/>
      <dgm:spPr/>
      <dgm:t>
        <a:bodyPr/>
        <a:lstStyle/>
        <a:p>
          <a:endParaRPr lang="en-US"/>
        </a:p>
      </dgm:t>
    </dgm:pt>
    <dgm:pt modelId="{5930BCB2-F2DA-42A6-8254-C78CF2CDDB3C}">
      <dgm:prSet/>
      <dgm:spPr/>
      <dgm:t>
        <a:bodyPr/>
        <a:lstStyle/>
        <a:p>
          <a:r>
            <a:rPr lang="en-US" dirty="0"/>
            <a:t>Deferred developer fees – sometimes as much as 50%</a:t>
          </a:r>
        </a:p>
      </dgm:t>
    </dgm:pt>
    <dgm:pt modelId="{F8E2A736-8823-40AD-AF3D-EE50FBCA7419}" type="parTrans" cxnId="{9380EDC0-653E-4664-9E52-92032B5AB9C2}">
      <dgm:prSet/>
      <dgm:spPr/>
      <dgm:t>
        <a:bodyPr/>
        <a:lstStyle/>
        <a:p>
          <a:endParaRPr lang="en-US"/>
        </a:p>
      </dgm:t>
    </dgm:pt>
    <dgm:pt modelId="{FE3B718E-897F-471D-9370-1D1501538F04}" type="sibTrans" cxnId="{9380EDC0-653E-4664-9E52-92032B5AB9C2}">
      <dgm:prSet/>
      <dgm:spPr/>
      <dgm:t>
        <a:bodyPr/>
        <a:lstStyle/>
        <a:p>
          <a:endParaRPr lang="en-US"/>
        </a:p>
      </dgm:t>
    </dgm:pt>
    <dgm:pt modelId="{6CDAE33F-23BA-4A6E-B929-EB16EF623F07}" type="pres">
      <dgm:prSet presAssocID="{E3D7AF8C-A616-4849-A5E6-06598F140939}" presName="diagram" presStyleCnt="0">
        <dgm:presLayoutVars>
          <dgm:dir/>
          <dgm:resizeHandles val="exact"/>
        </dgm:presLayoutVars>
      </dgm:prSet>
      <dgm:spPr/>
    </dgm:pt>
    <dgm:pt modelId="{EB113BB0-10EA-4063-A967-B8910F62F627}" type="pres">
      <dgm:prSet presAssocID="{1EF4E864-B9B2-4CF8-B4F7-E4550C93FB8F}" presName="node" presStyleLbl="node1" presStyleIdx="0" presStyleCnt="4">
        <dgm:presLayoutVars>
          <dgm:bulletEnabled val="1"/>
        </dgm:presLayoutVars>
      </dgm:prSet>
      <dgm:spPr/>
    </dgm:pt>
    <dgm:pt modelId="{E7A7A05B-DFAA-47C2-A9F6-8BEBB8974378}" type="pres">
      <dgm:prSet presAssocID="{38A5C78C-4F90-4642-96CA-EAC06FCC7FB1}" presName="sibTrans" presStyleCnt="0"/>
      <dgm:spPr/>
    </dgm:pt>
    <dgm:pt modelId="{EF1D01A1-E841-4788-8674-7872543AB44B}" type="pres">
      <dgm:prSet presAssocID="{B2B70325-CDFC-4548-844B-7993986B25F5}" presName="node" presStyleLbl="node1" presStyleIdx="1" presStyleCnt="4">
        <dgm:presLayoutVars>
          <dgm:bulletEnabled val="1"/>
        </dgm:presLayoutVars>
      </dgm:prSet>
      <dgm:spPr/>
    </dgm:pt>
    <dgm:pt modelId="{37896D89-088D-4D5E-A124-DA27C21F3032}" type="pres">
      <dgm:prSet presAssocID="{079CDCD8-E54E-4B62-A698-16BA118F9D9E}" presName="sibTrans" presStyleCnt="0"/>
      <dgm:spPr/>
    </dgm:pt>
    <dgm:pt modelId="{A8B09337-16F4-4BDC-9C6E-FB1505E2767C}" type="pres">
      <dgm:prSet presAssocID="{8BB993D6-E10A-49F5-B0DC-62E21174E172}" presName="node" presStyleLbl="node1" presStyleIdx="2" presStyleCnt="4">
        <dgm:presLayoutVars>
          <dgm:bulletEnabled val="1"/>
        </dgm:presLayoutVars>
      </dgm:prSet>
      <dgm:spPr/>
    </dgm:pt>
    <dgm:pt modelId="{0C8CC016-3630-46E2-B8E3-85EEF25CA0B6}" type="pres">
      <dgm:prSet presAssocID="{9522B450-E95E-40A8-8818-B228095DF047}" presName="sibTrans" presStyleCnt="0"/>
      <dgm:spPr/>
    </dgm:pt>
    <dgm:pt modelId="{599B064E-7847-45D6-9116-908C58AB073F}" type="pres">
      <dgm:prSet presAssocID="{5930BCB2-F2DA-42A6-8254-C78CF2CDDB3C}" presName="node" presStyleLbl="node1" presStyleIdx="3" presStyleCnt="4">
        <dgm:presLayoutVars>
          <dgm:bulletEnabled val="1"/>
        </dgm:presLayoutVars>
      </dgm:prSet>
      <dgm:spPr/>
    </dgm:pt>
  </dgm:ptLst>
  <dgm:cxnLst>
    <dgm:cxn modelId="{8A621D08-6095-4540-AB87-0FDC03EA83E2}" type="presOf" srcId="{5930BCB2-F2DA-42A6-8254-C78CF2CDDB3C}" destId="{599B064E-7847-45D6-9116-908C58AB073F}" srcOrd="0" destOrd="0" presId="urn:microsoft.com/office/officeart/2005/8/layout/default"/>
    <dgm:cxn modelId="{E89D903F-52E2-40CA-8126-31C7B59B49AB}" type="presOf" srcId="{E3D7AF8C-A616-4849-A5E6-06598F140939}" destId="{6CDAE33F-23BA-4A6E-B929-EB16EF623F07}" srcOrd="0" destOrd="0" presId="urn:microsoft.com/office/officeart/2005/8/layout/default"/>
    <dgm:cxn modelId="{2B9EF140-B565-473D-BE2E-A7C52CD10A65}" type="presOf" srcId="{B2B70325-CDFC-4548-844B-7993986B25F5}" destId="{EF1D01A1-E841-4788-8674-7872543AB44B}" srcOrd="0" destOrd="0" presId="urn:microsoft.com/office/officeart/2005/8/layout/default"/>
    <dgm:cxn modelId="{B0D6E446-E075-4F8C-9C58-45F9EABFC5CB}" srcId="{E3D7AF8C-A616-4849-A5E6-06598F140939}" destId="{8BB993D6-E10A-49F5-B0DC-62E21174E172}" srcOrd="2" destOrd="0" parTransId="{2DC509C6-14A9-446A-93C6-5EABCF57DC78}" sibTransId="{9522B450-E95E-40A8-8818-B228095DF047}"/>
    <dgm:cxn modelId="{50CDA56F-822C-4920-BB67-7CC46C99DD6B}" srcId="{E3D7AF8C-A616-4849-A5E6-06598F140939}" destId="{1EF4E864-B9B2-4CF8-B4F7-E4550C93FB8F}" srcOrd="0" destOrd="0" parTransId="{999FA662-4CA4-4060-9896-4320C50FAF99}" sibTransId="{38A5C78C-4F90-4642-96CA-EAC06FCC7FB1}"/>
    <dgm:cxn modelId="{9380EDC0-653E-4664-9E52-92032B5AB9C2}" srcId="{E3D7AF8C-A616-4849-A5E6-06598F140939}" destId="{5930BCB2-F2DA-42A6-8254-C78CF2CDDB3C}" srcOrd="3" destOrd="0" parTransId="{F8E2A736-8823-40AD-AF3D-EE50FBCA7419}" sibTransId="{FE3B718E-897F-471D-9370-1D1501538F04}"/>
    <dgm:cxn modelId="{BC96F7E6-A577-4E9E-B324-F183D32CE2C2}" type="presOf" srcId="{8BB993D6-E10A-49F5-B0DC-62E21174E172}" destId="{A8B09337-16F4-4BDC-9C6E-FB1505E2767C}" srcOrd="0" destOrd="0" presId="urn:microsoft.com/office/officeart/2005/8/layout/default"/>
    <dgm:cxn modelId="{DDC0C9F7-4471-4DEC-98E1-CB7E48D3351D}" type="presOf" srcId="{1EF4E864-B9B2-4CF8-B4F7-E4550C93FB8F}" destId="{EB113BB0-10EA-4063-A967-B8910F62F627}" srcOrd="0" destOrd="0" presId="urn:microsoft.com/office/officeart/2005/8/layout/default"/>
    <dgm:cxn modelId="{70C729FB-D406-435D-8CEC-D447FCFC053F}" srcId="{E3D7AF8C-A616-4849-A5E6-06598F140939}" destId="{B2B70325-CDFC-4548-844B-7993986B25F5}" srcOrd="1" destOrd="0" parTransId="{F9BF89DF-E4AF-4905-B20E-5765CE59DFBF}" sibTransId="{079CDCD8-E54E-4B62-A698-16BA118F9D9E}"/>
    <dgm:cxn modelId="{51AFB344-2DA5-40C0-B289-89024B221619}" type="presParOf" srcId="{6CDAE33F-23BA-4A6E-B929-EB16EF623F07}" destId="{EB113BB0-10EA-4063-A967-B8910F62F627}" srcOrd="0" destOrd="0" presId="urn:microsoft.com/office/officeart/2005/8/layout/default"/>
    <dgm:cxn modelId="{0E482F21-B305-4AC3-8774-54A963EF46E4}" type="presParOf" srcId="{6CDAE33F-23BA-4A6E-B929-EB16EF623F07}" destId="{E7A7A05B-DFAA-47C2-A9F6-8BEBB8974378}" srcOrd="1" destOrd="0" presId="urn:microsoft.com/office/officeart/2005/8/layout/default"/>
    <dgm:cxn modelId="{F2D1718D-BF3C-4EF5-8DA3-2916B77D3577}" type="presParOf" srcId="{6CDAE33F-23BA-4A6E-B929-EB16EF623F07}" destId="{EF1D01A1-E841-4788-8674-7872543AB44B}" srcOrd="2" destOrd="0" presId="urn:microsoft.com/office/officeart/2005/8/layout/default"/>
    <dgm:cxn modelId="{557E0AB1-87B4-4FFB-B69C-C3FE69B051F0}" type="presParOf" srcId="{6CDAE33F-23BA-4A6E-B929-EB16EF623F07}" destId="{37896D89-088D-4D5E-A124-DA27C21F3032}" srcOrd="3" destOrd="0" presId="urn:microsoft.com/office/officeart/2005/8/layout/default"/>
    <dgm:cxn modelId="{88C9DDC7-6CFF-4550-9D58-56CCA1AAAFD2}" type="presParOf" srcId="{6CDAE33F-23BA-4A6E-B929-EB16EF623F07}" destId="{A8B09337-16F4-4BDC-9C6E-FB1505E2767C}" srcOrd="4" destOrd="0" presId="urn:microsoft.com/office/officeart/2005/8/layout/default"/>
    <dgm:cxn modelId="{168F7608-92EC-4D70-856E-C958D1E36CE9}" type="presParOf" srcId="{6CDAE33F-23BA-4A6E-B929-EB16EF623F07}" destId="{0C8CC016-3630-46E2-B8E3-85EEF25CA0B6}" srcOrd="5" destOrd="0" presId="urn:microsoft.com/office/officeart/2005/8/layout/default"/>
    <dgm:cxn modelId="{9709D423-DB27-4D1C-A3AF-99E6CF239F93}" type="presParOf" srcId="{6CDAE33F-23BA-4A6E-B929-EB16EF623F07}" destId="{599B064E-7847-45D6-9116-908C58AB07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9AB02A-FBB1-4951-9242-2C692A69E7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29B9C8B-4D8A-4A63-B99C-CF7F6D1EF92D}">
      <dgm:prSet/>
      <dgm:spPr/>
      <dgm:t>
        <a:bodyPr/>
        <a:lstStyle/>
        <a:p>
          <a:r>
            <a:rPr lang="en-US"/>
            <a:t>If you have an appraisal of $120,000, and a loan amount of $75,000, what is the LTV?</a:t>
          </a:r>
        </a:p>
      </dgm:t>
    </dgm:pt>
    <dgm:pt modelId="{01E0DCA3-301E-4BD1-A642-25DD7F3277D3}" type="parTrans" cxnId="{AFCAEFD0-6701-4945-98A1-6832D9D90EE6}">
      <dgm:prSet/>
      <dgm:spPr/>
      <dgm:t>
        <a:bodyPr/>
        <a:lstStyle/>
        <a:p>
          <a:endParaRPr lang="en-US"/>
        </a:p>
      </dgm:t>
    </dgm:pt>
    <dgm:pt modelId="{CA8E8C34-827B-469D-BCE2-6DEFDBF346C5}" type="sibTrans" cxnId="{AFCAEFD0-6701-4945-98A1-6832D9D90EE6}">
      <dgm:prSet/>
      <dgm:spPr/>
      <dgm:t>
        <a:bodyPr/>
        <a:lstStyle/>
        <a:p>
          <a:endParaRPr lang="en-US"/>
        </a:p>
      </dgm:t>
    </dgm:pt>
    <dgm:pt modelId="{BCDCDCC9-F915-48E2-86DA-05898B17FBE8}">
      <dgm:prSet/>
      <dgm:spPr/>
      <dgm:t>
        <a:bodyPr/>
        <a:lstStyle/>
        <a:p>
          <a:r>
            <a:rPr lang="en-US"/>
            <a:t>If you have an appraisal of $130,000 and a maximum LTV of 80% what is the maximum loan amount?  </a:t>
          </a:r>
        </a:p>
      </dgm:t>
    </dgm:pt>
    <dgm:pt modelId="{72696C7A-1E56-49E5-9A65-2B6B9FA574DA}" type="parTrans" cxnId="{912F3CB2-FA35-4378-BF61-88F392D7CF95}">
      <dgm:prSet/>
      <dgm:spPr/>
      <dgm:t>
        <a:bodyPr/>
        <a:lstStyle/>
        <a:p>
          <a:endParaRPr lang="en-US"/>
        </a:p>
      </dgm:t>
    </dgm:pt>
    <dgm:pt modelId="{CB1D1B4C-5FAD-4DF2-9893-F0605D72EEAC}" type="sibTrans" cxnId="{912F3CB2-FA35-4378-BF61-88F392D7CF95}">
      <dgm:prSet/>
      <dgm:spPr/>
      <dgm:t>
        <a:bodyPr/>
        <a:lstStyle/>
        <a:p>
          <a:endParaRPr lang="en-US"/>
        </a:p>
      </dgm:t>
    </dgm:pt>
    <dgm:pt modelId="{EF316793-3902-49AC-9B9F-0CBBA9417D6B}" type="pres">
      <dgm:prSet presAssocID="{B99AB02A-FBB1-4951-9242-2C692A69E717}" presName="root" presStyleCnt="0">
        <dgm:presLayoutVars>
          <dgm:dir/>
          <dgm:resizeHandles val="exact"/>
        </dgm:presLayoutVars>
      </dgm:prSet>
      <dgm:spPr/>
    </dgm:pt>
    <dgm:pt modelId="{F0A2C425-4BDE-458B-8B97-9B828A00D99E}" type="pres">
      <dgm:prSet presAssocID="{C29B9C8B-4D8A-4A63-B99C-CF7F6D1EF92D}" presName="compNode" presStyleCnt="0"/>
      <dgm:spPr/>
    </dgm:pt>
    <dgm:pt modelId="{ED8FCC02-70E4-4828-817E-2F6247C87BF1}" type="pres">
      <dgm:prSet presAssocID="{C29B9C8B-4D8A-4A63-B99C-CF7F6D1EF92D}" presName="bgRect" presStyleLbl="bgShp" presStyleIdx="0" presStyleCnt="2"/>
      <dgm:spPr/>
    </dgm:pt>
    <dgm:pt modelId="{B6A6B07C-0445-4CE3-A388-CC9D7E68ADC5}" type="pres">
      <dgm:prSet presAssocID="{C29B9C8B-4D8A-4A63-B99C-CF7F6D1EF92D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ED6DDA7-C055-4211-BC9D-FB76EEBCDC64}" type="pres">
      <dgm:prSet presAssocID="{C29B9C8B-4D8A-4A63-B99C-CF7F6D1EF92D}" presName="spaceRect" presStyleCnt="0"/>
      <dgm:spPr/>
    </dgm:pt>
    <dgm:pt modelId="{43081CE0-8423-4F63-9316-4C71E67DFD8B}" type="pres">
      <dgm:prSet presAssocID="{C29B9C8B-4D8A-4A63-B99C-CF7F6D1EF92D}" presName="parTx" presStyleLbl="revTx" presStyleIdx="0" presStyleCnt="2">
        <dgm:presLayoutVars>
          <dgm:chMax val="0"/>
          <dgm:chPref val="0"/>
        </dgm:presLayoutVars>
      </dgm:prSet>
      <dgm:spPr/>
    </dgm:pt>
    <dgm:pt modelId="{B81D04A0-1032-4F3E-AD75-E0372C006D04}" type="pres">
      <dgm:prSet presAssocID="{CA8E8C34-827B-469D-BCE2-6DEFDBF346C5}" presName="sibTrans" presStyleCnt="0"/>
      <dgm:spPr/>
    </dgm:pt>
    <dgm:pt modelId="{E7419A18-FCE3-416F-9877-4E6D6CB48CBD}" type="pres">
      <dgm:prSet presAssocID="{BCDCDCC9-F915-48E2-86DA-05898B17FBE8}" presName="compNode" presStyleCnt="0"/>
      <dgm:spPr/>
    </dgm:pt>
    <dgm:pt modelId="{4A791286-0EFA-43D8-BA44-4C9DC6994DCB}" type="pres">
      <dgm:prSet presAssocID="{BCDCDCC9-F915-48E2-86DA-05898B17FBE8}" presName="bgRect" presStyleLbl="bgShp" presStyleIdx="1" presStyleCnt="2"/>
      <dgm:spPr/>
    </dgm:pt>
    <dgm:pt modelId="{FDF87A60-3342-4C01-82C7-45E491EBB32E}" type="pres">
      <dgm:prSet presAssocID="{BCDCDCC9-F915-48E2-86DA-05898B17FBE8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C5B030C-8145-46F5-8EB7-1AC6E955BCB4}" type="pres">
      <dgm:prSet presAssocID="{BCDCDCC9-F915-48E2-86DA-05898B17FBE8}" presName="spaceRect" presStyleCnt="0"/>
      <dgm:spPr/>
    </dgm:pt>
    <dgm:pt modelId="{97144770-A7AE-4115-871E-33FE5CCA3B9C}" type="pres">
      <dgm:prSet presAssocID="{BCDCDCC9-F915-48E2-86DA-05898B17FBE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7695413-B2CB-4ADE-BD85-46278F831230}" type="presOf" srcId="{BCDCDCC9-F915-48E2-86DA-05898B17FBE8}" destId="{97144770-A7AE-4115-871E-33FE5CCA3B9C}" srcOrd="0" destOrd="0" presId="urn:microsoft.com/office/officeart/2018/2/layout/IconVerticalSolidList"/>
    <dgm:cxn modelId="{14E42C52-6D21-43EA-830C-F215D7FD13D1}" type="presOf" srcId="{B99AB02A-FBB1-4951-9242-2C692A69E717}" destId="{EF316793-3902-49AC-9B9F-0CBBA9417D6B}" srcOrd="0" destOrd="0" presId="urn:microsoft.com/office/officeart/2018/2/layout/IconVerticalSolidList"/>
    <dgm:cxn modelId="{DF7A688C-FA8F-4033-8CF5-1F22803B877E}" type="presOf" srcId="{C29B9C8B-4D8A-4A63-B99C-CF7F6D1EF92D}" destId="{43081CE0-8423-4F63-9316-4C71E67DFD8B}" srcOrd="0" destOrd="0" presId="urn:microsoft.com/office/officeart/2018/2/layout/IconVerticalSolidList"/>
    <dgm:cxn modelId="{912F3CB2-FA35-4378-BF61-88F392D7CF95}" srcId="{B99AB02A-FBB1-4951-9242-2C692A69E717}" destId="{BCDCDCC9-F915-48E2-86DA-05898B17FBE8}" srcOrd="1" destOrd="0" parTransId="{72696C7A-1E56-49E5-9A65-2B6B9FA574DA}" sibTransId="{CB1D1B4C-5FAD-4DF2-9893-F0605D72EEAC}"/>
    <dgm:cxn modelId="{AFCAEFD0-6701-4945-98A1-6832D9D90EE6}" srcId="{B99AB02A-FBB1-4951-9242-2C692A69E717}" destId="{C29B9C8B-4D8A-4A63-B99C-CF7F6D1EF92D}" srcOrd="0" destOrd="0" parTransId="{01E0DCA3-301E-4BD1-A642-25DD7F3277D3}" sibTransId="{CA8E8C34-827B-469D-BCE2-6DEFDBF346C5}"/>
    <dgm:cxn modelId="{95D54E54-226C-47D0-9EF0-172ABF5F8426}" type="presParOf" srcId="{EF316793-3902-49AC-9B9F-0CBBA9417D6B}" destId="{F0A2C425-4BDE-458B-8B97-9B828A00D99E}" srcOrd="0" destOrd="0" presId="urn:microsoft.com/office/officeart/2018/2/layout/IconVerticalSolidList"/>
    <dgm:cxn modelId="{D7E0A020-6699-4965-943E-0712ACEA6BC2}" type="presParOf" srcId="{F0A2C425-4BDE-458B-8B97-9B828A00D99E}" destId="{ED8FCC02-70E4-4828-817E-2F6247C87BF1}" srcOrd="0" destOrd="0" presId="urn:microsoft.com/office/officeart/2018/2/layout/IconVerticalSolidList"/>
    <dgm:cxn modelId="{2A53259C-FFB8-4490-B63C-A4774751A0B5}" type="presParOf" srcId="{F0A2C425-4BDE-458B-8B97-9B828A00D99E}" destId="{B6A6B07C-0445-4CE3-A388-CC9D7E68ADC5}" srcOrd="1" destOrd="0" presId="urn:microsoft.com/office/officeart/2018/2/layout/IconVerticalSolidList"/>
    <dgm:cxn modelId="{E941EE87-59B3-46F8-8EAE-CA7F664AA6A9}" type="presParOf" srcId="{F0A2C425-4BDE-458B-8B97-9B828A00D99E}" destId="{EED6DDA7-C055-4211-BC9D-FB76EEBCDC64}" srcOrd="2" destOrd="0" presId="urn:microsoft.com/office/officeart/2018/2/layout/IconVerticalSolidList"/>
    <dgm:cxn modelId="{97A39568-CA7E-41D6-AAC4-D8DEC2323559}" type="presParOf" srcId="{F0A2C425-4BDE-458B-8B97-9B828A00D99E}" destId="{43081CE0-8423-4F63-9316-4C71E67DFD8B}" srcOrd="3" destOrd="0" presId="urn:microsoft.com/office/officeart/2018/2/layout/IconVerticalSolidList"/>
    <dgm:cxn modelId="{5686A4D2-D7D4-4D14-9C01-3A255A83A242}" type="presParOf" srcId="{EF316793-3902-49AC-9B9F-0CBBA9417D6B}" destId="{B81D04A0-1032-4F3E-AD75-E0372C006D04}" srcOrd="1" destOrd="0" presId="urn:microsoft.com/office/officeart/2018/2/layout/IconVerticalSolidList"/>
    <dgm:cxn modelId="{C733E453-9AF2-42CC-AF7E-792DC2FE960E}" type="presParOf" srcId="{EF316793-3902-49AC-9B9F-0CBBA9417D6B}" destId="{E7419A18-FCE3-416F-9877-4E6D6CB48CBD}" srcOrd="2" destOrd="0" presId="urn:microsoft.com/office/officeart/2018/2/layout/IconVerticalSolidList"/>
    <dgm:cxn modelId="{7F9F4F36-1F5E-4F50-9A0B-714A3B8E14AA}" type="presParOf" srcId="{E7419A18-FCE3-416F-9877-4E6D6CB48CBD}" destId="{4A791286-0EFA-43D8-BA44-4C9DC6994DCB}" srcOrd="0" destOrd="0" presId="urn:microsoft.com/office/officeart/2018/2/layout/IconVerticalSolidList"/>
    <dgm:cxn modelId="{9A359D2A-61F7-49F1-9D5A-C1B6E4190FD6}" type="presParOf" srcId="{E7419A18-FCE3-416F-9877-4E6D6CB48CBD}" destId="{FDF87A60-3342-4C01-82C7-45E491EBB32E}" srcOrd="1" destOrd="0" presId="urn:microsoft.com/office/officeart/2018/2/layout/IconVerticalSolidList"/>
    <dgm:cxn modelId="{C241559A-6A59-4002-9E9B-000B9906E3B5}" type="presParOf" srcId="{E7419A18-FCE3-416F-9877-4E6D6CB48CBD}" destId="{9C5B030C-8145-46F5-8EB7-1AC6E955BCB4}" srcOrd="2" destOrd="0" presId="urn:microsoft.com/office/officeart/2018/2/layout/IconVerticalSolidList"/>
    <dgm:cxn modelId="{EAB6CEEA-32F2-4747-A90F-1754614C12E0}" type="presParOf" srcId="{E7419A18-FCE3-416F-9877-4E6D6CB48CBD}" destId="{97144770-A7AE-4115-871E-33FE5CCA3B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7AF8C-A616-4849-A5E6-06598F14093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F4E864-B9B2-4CF8-B4F7-E4550C93FB8F}">
      <dgm:prSet/>
      <dgm:spPr/>
      <dgm:t>
        <a:bodyPr/>
        <a:lstStyle/>
        <a:p>
          <a:r>
            <a:rPr lang="en-US"/>
            <a:t>Acquisition – cost to purchase land &amp;/or buildings</a:t>
          </a:r>
        </a:p>
      </dgm:t>
    </dgm:pt>
    <dgm:pt modelId="{999FA662-4CA4-4060-9896-4320C50FAF99}" type="parTrans" cxnId="{50CDA56F-822C-4920-BB67-7CC46C99DD6B}">
      <dgm:prSet/>
      <dgm:spPr/>
      <dgm:t>
        <a:bodyPr/>
        <a:lstStyle/>
        <a:p>
          <a:endParaRPr lang="en-US"/>
        </a:p>
      </dgm:t>
    </dgm:pt>
    <dgm:pt modelId="{38A5C78C-4F90-4642-96CA-EAC06FCC7FB1}" type="sibTrans" cxnId="{50CDA56F-822C-4920-BB67-7CC46C99DD6B}">
      <dgm:prSet/>
      <dgm:spPr/>
      <dgm:t>
        <a:bodyPr/>
        <a:lstStyle/>
        <a:p>
          <a:endParaRPr lang="en-US"/>
        </a:p>
      </dgm:t>
    </dgm:pt>
    <dgm:pt modelId="{B2B70325-CDFC-4548-844B-7993986B25F5}">
      <dgm:prSet/>
      <dgm:spPr/>
      <dgm:t>
        <a:bodyPr/>
        <a:lstStyle/>
        <a:p>
          <a:r>
            <a:rPr lang="en-US" dirty="0"/>
            <a:t>Construction – Estimate per unit, peer square foot or actual estimate provided by contractor</a:t>
          </a:r>
        </a:p>
      </dgm:t>
    </dgm:pt>
    <dgm:pt modelId="{F9BF89DF-E4AF-4905-B20E-5765CE59DFBF}" type="parTrans" cxnId="{70C729FB-D406-435D-8CEC-D447FCFC053F}">
      <dgm:prSet/>
      <dgm:spPr/>
      <dgm:t>
        <a:bodyPr/>
        <a:lstStyle/>
        <a:p>
          <a:endParaRPr lang="en-US"/>
        </a:p>
      </dgm:t>
    </dgm:pt>
    <dgm:pt modelId="{079CDCD8-E54E-4B62-A698-16BA118F9D9E}" type="sibTrans" cxnId="{70C729FB-D406-435D-8CEC-D447FCFC053F}">
      <dgm:prSet/>
      <dgm:spPr/>
      <dgm:t>
        <a:bodyPr/>
        <a:lstStyle/>
        <a:p>
          <a:endParaRPr lang="en-US"/>
        </a:p>
      </dgm:t>
    </dgm:pt>
    <dgm:pt modelId="{0F139D29-8B17-4426-AA35-484B3DDE94A6}">
      <dgm:prSet/>
      <dgm:spPr/>
      <dgm:t>
        <a:bodyPr/>
        <a:lstStyle/>
        <a:p>
          <a:r>
            <a:rPr lang="en-US"/>
            <a:t>Construction Contingency (Hard Costs) – Protect Developer (&amp; partners, banks) from cost overruns.  Usually 5% on new construction, 10% on rehab, 15% historic rehab</a:t>
          </a:r>
        </a:p>
      </dgm:t>
    </dgm:pt>
    <dgm:pt modelId="{8C3A0C9C-919B-4B81-AD63-C4FA93E40B9B}" type="parTrans" cxnId="{65EE724B-48ED-44D6-A15D-23D2183572C2}">
      <dgm:prSet/>
      <dgm:spPr/>
      <dgm:t>
        <a:bodyPr/>
        <a:lstStyle/>
        <a:p>
          <a:endParaRPr lang="en-US"/>
        </a:p>
      </dgm:t>
    </dgm:pt>
    <dgm:pt modelId="{772B6A4C-D4FC-4FE5-B009-B29120D7DA7D}" type="sibTrans" cxnId="{65EE724B-48ED-44D6-A15D-23D2183572C2}">
      <dgm:prSet/>
      <dgm:spPr/>
      <dgm:t>
        <a:bodyPr/>
        <a:lstStyle/>
        <a:p>
          <a:endParaRPr lang="en-US"/>
        </a:p>
      </dgm:t>
    </dgm:pt>
    <dgm:pt modelId="{8BB993D6-E10A-49F5-B0DC-62E21174E172}">
      <dgm:prSet/>
      <dgm:spPr/>
      <dgm:t>
        <a:bodyPr/>
        <a:lstStyle/>
        <a:p>
          <a:r>
            <a:rPr lang="en-US"/>
            <a:t>Soft Costs – Other costs incurred during the development process</a:t>
          </a:r>
        </a:p>
      </dgm:t>
    </dgm:pt>
    <dgm:pt modelId="{2DC509C6-14A9-446A-93C6-5EABCF57DC78}" type="parTrans" cxnId="{B0D6E446-E075-4F8C-9C58-45F9EABFC5CB}">
      <dgm:prSet/>
      <dgm:spPr/>
      <dgm:t>
        <a:bodyPr/>
        <a:lstStyle/>
        <a:p>
          <a:endParaRPr lang="en-US"/>
        </a:p>
      </dgm:t>
    </dgm:pt>
    <dgm:pt modelId="{9522B450-E95E-40A8-8818-B228095DF047}" type="sibTrans" cxnId="{B0D6E446-E075-4F8C-9C58-45F9EABFC5CB}">
      <dgm:prSet/>
      <dgm:spPr/>
      <dgm:t>
        <a:bodyPr/>
        <a:lstStyle/>
        <a:p>
          <a:endParaRPr lang="en-US"/>
        </a:p>
      </dgm:t>
    </dgm:pt>
    <dgm:pt modelId="{5930BCB2-F2DA-42A6-8254-C78CF2CDDB3C}">
      <dgm:prSet/>
      <dgm:spPr/>
      <dgm:t>
        <a:bodyPr/>
        <a:lstStyle/>
        <a:p>
          <a:r>
            <a:rPr lang="en-US"/>
            <a:t>Soft Costs Contingency – Usually 5% - MSHDA does not allow in their financing</a:t>
          </a:r>
        </a:p>
      </dgm:t>
    </dgm:pt>
    <dgm:pt modelId="{F8E2A736-8823-40AD-AF3D-EE50FBCA7419}" type="parTrans" cxnId="{9380EDC0-653E-4664-9E52-92032B5AB9C2}">
      <dgm:prSet/>
      <dgm:spPr/>
      <dgm:t>
        <a:bodyPr/>
        <a:lstStyle/>
        <a:p>
          <a:endParaRPr lang="en-US"/>
        </a:p>
      </dgm:t>
    </dgm:pt>
    <dgm:pt modelId="{FE3B718E-897F-471D-9370-1D1501538F04}" type="sibTrans" cxnId="{9380EDC0-653E-4664-9E52-92032B5AB9C2}">
      <dgm:prSet/>
      <dgm:spPr/>
      <dgm:t>
        <a:bodyPr/>
        <a:lstStyle/>
        <a:p>
          <a:endParaRPr lang="en-US"/>
        </a:p>
      </dgm:t>
    </dgm:pt>
    <dgm:pt modelId="{5D24B194-1543-4BE4-B4E2-43939B12AAF8}">
      <dgm:prSet/>
      <dgm:spPr/>
      <dgm:t>
        <a:bodyPr/>
        <a:lstStyle/>
        <a:p>
          <a:r>
            <a:rPr lang="en-US" dirty="0"/>
            <a:t>Developer Fees –</a:t>
          </a:r>
        </a:p>
        <a:p>
          <a:r>
            <a:rPr lang="en-US" dirty="0"/>
            <a:t> usually 10-15%</a:t>
          </a:r>
        </a:p>
      </dgm:t>
    </dgm:pt>
    <dgm:pt modelId="{6F9F0BF6-AA96-46D7-8AF7-417CBA6A5DB7}" type="parTrans" cxnId="{F4594E49-6C6D-45F2-84C3-B0C2EF6FF174}">
      <dgm:prSet/>
      <dgm:spPr/>
      <dgm:t>
        <a:bodyPr/>
        <a:lstStyle/>
        <a:p>
          <a:endParaRPr lang="en-US"/>
        </a:p>
      </dgm:t>
    </dgm:pt>
    <dgm:pt modelId="{E1290C9F-0062-4DA7-8EB4-A7B54C51F983}" type="sibTrans" cxnId="{F4594E49-6C6D-45F2-84C3-B0C2EF6FF174}">
      <dgm:prSet/>
      <dgm:spPr/>
      <dgm:t>
        <a:bodyPr/>
        <a:lstStyle/>
        <a:p>
          <a:endParaRPr lang="en-US"/>
        </a:p>
      </dgm:t>
    </dgm:pt>
    <dgm:pt modelId="{6CDAE33F-23BA-4A6E-B929-EB16EF623F07}" type="pres">
      <dgm:prSet presAssocID="{E3D7AF8C-A616-4849-A5E6-06598F140939}" presName="diagram" presStyleCnt="0">
        <dgm:presLayoutVars>
          <dgm:dir/>
          <dgm:resizeHandles val="exact"/>
        </dgm:presLayoutVars>
      </dgm:prSet>
      <dgm:spPr/>
    </dgm:pt>
    <dgm:pt modelId="{EB113BB0-10EA-4063-A967-B8910F62F627}" type="pres">
      <dgm:prSet presAssocID="{1EF4E864-B9B2-4CF8-B4F7-E4550C93FB8F}" presName="node" presStyleLbl="node1" presStyleIdx="0" presStyleCnt="6">
        <dgm:presLayoutVars>
          <dgm:bulletEnabled val="1"/>
        </dgm:presLayoutVars>
      </dgm:prSet>
      <dgm:spPr/>
    </dgm:pt>
    <dgm:pt modelId="{E7A7A05B-DFAA-47C2-A9F6-8BEBB8974378}" type="pres">
      <dgm:prSet presAssocID="{38A5C78C-4F90-4642-96CA-EAC06FCC7FB1}" presName="sibTrans" presStyleCnt="0"/>
      <dgm:spPr/>
    </dgm:pt>
    <dgm:pt modelId="{EF1D01A1-E841-4788-8674-7872543AB44B}" type="pres">
      <dgm:prSet presAssocID="{B2B70325-CDFC-4548-844B-7993986B25F5}" presName="node" presStyleLbl="node1" presStyleIdx="1" presStyleCnt="6">
        <dgm:presLayoutVars>
          <dgm:bulletEnabled val="1"/>
        </dgm:presLayoutVars>
      </dgm:prSet>
      <dgm:spPr/>
    </dgm:pt>
    <dgm:pt modelId="{37896D89-088D-4D5E-A124-DA27C21F3032}" type="pres">
      <dgm:prSet presAssocID="{079CDCD8-E54E-4B62-A698-16BA118F9D9E}" presName="sibTrans" presStyleCnt="0"/>
      <dgm:spPr/>
    </dgm:pt>
    <dgm:pt modelId="{0913C9FB-D9CC-4076-82A0-24E7206E8254}" type="pres">
      <dgm:prSet presAssocID="{0F139D29-8B17-4426-AA35-484B3DDE94A6}" presName="node" presStyleLbl="node1" presStyleIdx="2" presStyleCnt="6">
        <dgm:presLayoutVars>
          <dgm:bulletEnabled val="1"/>
        </dgm:presLayoutVars>
      </dgm:prSet>
      <dgm:spPr/>
    </dgm:pt>
    <dgm:pt modelId="{4F3D4F75-1A04-4CC2-9814-F8E82EB972DE}" type="pres">
      <dgm:prSet presAssocID="{772B6A4C-D4FC-4FE5-B009-B29120D7DA7D}" presName="sibTrans" presStyleCnt="0"/>
      <dgm:spPr/>
    </dgm:pt>
    <dgm:pt modelId="{A8B09337-16F4-4BDC-9C6E-FB1505E2767C}" type="pres">
      <dgm:prSet presAssocID="{8BB993D6-E10A-49F5-B0DC-62E21174E172}" presName="node" presStyleLbl="node1" presStyleIdx="3" presStyleCnt="6">
        <dgm:presLayoutVars>
          <dgm:bulletEnabled val="1"/>
        </dgm:presLayoutVars>
      </dgm:prSet>
      <dgm:spPr/>
    </dgm:pt>
    <dgm:pt modelId="{0C8CC016-3630-46E2-B8E3-85EEF25CA0B6}" type="pres">
      <dgm:prSet presAssocID="{9522B450-E95E-40A8-8818-B228095DF047}" presName="sibTrans" presStyleCnt="0"/>
      <dgm:spPr/>
    </dgm:pt>
    <dgm:pt modelId="{599B064E-7847-45D6-9116-908C58AB073F}" type="pres">
      <dgm:prSet presAssocID="{5930BCB2-F2DA-42A6-8254-C78CF2CDDB3C}" presName="node" presStyleLbl="node1" presStyleIdx="4" presStyleCnt="6">
        <dgm:presLayoutVars>
          <dgm:bulletEnabled val="1"/>
        </dgm:presLayoutVars>
      </dgm:prSet>
      <dgm:spPr/>
    </dgm:pt>
    <dgm:pt modelId="{3B1C1FF0-BBDA-482F-90F4-2E0428D97523}" type="pres">
      <dgm:prSet presAssocID="{FE3B718E-897F-471D-9370-1D1501538F04}" presName="sibTrans" presStyleCnt="0"/>
      <dgm:spPr/>
    </dgm:pt>
    <dgm:pt modelId="{5C5DBDEF-196D-4ACD-B9F4-24F1B3C85B03}" type="pres">
      <dgm:prSet presAssocID="{5D24B194-1543-4BE4-B4E2-43939B12AAF8}" presName="node" presStyleLbl="node1" presStyleIdx="5" presStyleCnt="6">
        <dgm:presLayoutVars>
          <dgm:bulletEnabled val="1"/>
        </dgm:presLayoutVars>
      </dgm:prSet>
      <dgm:spPr/>
    </dgm:pt>
  </dgm:ptLst>
  <dgm:cxnLst>
    <dgm:cxn modelId="{8A621D08-6095-4540-AB87-0FDC03EA83E2}" type="presOf" srcId="{5930BCB2-F2DA-42A6-8254-C78CF2CDDB3C}" destId="{599B064E-7847-45D6-9116-908C58AB073F}" srcOrd="0" destOrd="0" presId="urn:microsoft.com/office/officeart/2005/8/layout/default"/>
    <dgm:cxn modelId="{E89D903F-52E2-40CA-8126-31C7B59B49AB}" type="presOf" srcId="{E3D7AF8C-A616-4849-A5E6-06598F140939}" destId="{6CDAE33F-23BA-4A6E-B929-EB16EF623F07}" srcOrd="0" destOrd="0" presId="urn:microsoft.com/office/officeart/2005/8/layout/default"/>
    <dgm:cxn modelId="{2B9EF140-B565-473D-BE2E-A7C52CD10A65}" type="presOf" srcId="{B2B70325-CDFC-4548-844B-7993986B25F5}" destId="{EF1D01A1-E841-4788-8674-7872543AB44B}" srcOrd="0" destOrd="0" presId="urn:microsoft.com/office/officeart/2005/8/layout/default"/>
    <dgm:cxn modelId="{C50F3246-8014-4F2D-AC6E-888758B9B57A}" type="presOf" srcId="{0F139D29-8B17-4426-AA35-484B3DDE94A6}" destId="{0913C9FB-D9CC-4076-82A0-24E7206E8254}" srcOrd="0" destOrd="0" presId="urn:microsoft.com/office/officeart/2005/8/layout/default"/>
    <dgm:cxn modelId="{B0D6E446-E075-4F8C-9C58-45F9EABFC5CB}" srcId="{E3D7AF8C-A616-4849-A5E6-06598F140939}" destId="{8BB993D6-E10A-49F5-B0DC-62E21174E172}" srcOrd="3" destOrd="0" parTransId="{2DC509C6-14A9-446A-93C6-5EABCF57DC78}" sibTransId="{9522B450-E95E-40A8-8818-B228095DF047}"/>
    <dgm:cxn modelId="{F4594E49-6C6D-45F2-84C3-B0C2EF6FF174}" srcId="{E3D7AF8C-A616-4849-A5E6-06598F140939}" destId="{5D24B194-1543-4BE4-B4E2-43939B12AAF8}" srcOrd="5" destOrd="0" parTransId="{6F9F0BF6-AA96-46D7-8AF7-417CBA6A5DB7}" sibTransId="{E1290C9F-0062-4DA7-8EB4-A7B54C51F983}"/>
    <dgm:cxn modelId="{65EE724B-48ED-44D6-A15D-23D2183572C2}" srcId="{E3D7AF8C-A616-4849-A5E6-06598F140939}" destId="{0F139D29-8B17-4426-AA35-484B3DDE94A6}" srcOrd="2" destOrd="0" parTransId="{8C3A0C9C-919B-4B81-AD63-C4FA93E40B9B}" sibTransId="{772B6A4C-D4FC-4FE5-B009-B29120D7DA7D}"/>
    <dgm:cxn modelId="{50CDA56F-822C-4920-BB67-7CC46C99DD6B}" srcId="{E3D7AF8C-A616-4849-A5E6-06598F140939}" destId="{1EF4E864-B9B2-4CF8-B4F7-E4550C93FB8F}" srcOrd="0" destOrd="0" parTransId="{999FA662-4CA4-4060-9896-4320C50FAF99}" sibTransId="{38A5C78C-4F90-4642-96CA-EAC06FCC7FB1}"/>
    <dgm:cxn modelId="{E1F4BB78-1D08-41BD-98A3-BAFD1E481B67}" type="presOf" srcId="{5D24B194-1543-4BE4-B4E2-43939B12AAF8}" destId="{5C5DBDEF-196D-4ACD-B9F4-24F1B3C85B03}" srcOrd="0" destOrd="0" presId="urn:microsoft.com/office/officeart/2005/8/layout/default"/>
    <dgm:cxn modelId="{9380EDC0-653E-4664-9E52-92032B5AB9C2}" srcId="{E3D7AF8C-A616-4849-A5E6-06598F140939}" destId="{5930BCB2-F2DA-42A6-8254-C78CF2CDDB3C}" srcOrd="4" destOrd="0" parTransId="{F8E2A736-8823-40AD-AF3D-EE50FBCA7419}" sibTransId="{FE3B718E-897F-471D-9370-1D1501538F04}"/>
    <dgm:cxn modelId="{BC96F7E6-A577-4E9E-B324-F183D32CE2C2}" type="presOf" srcId="{8BB993D6-E10A-49F5-B0DC-62E21174E172}" destId="{A8B09337-16F4-4BDC-9C6E-FB1505E2767C}" srcOrd="0" destOrd="0" presId="urn:microsoft.com/office/officeart/2005/8/layout/default"/>
    <dgm:cxn modelId="{DDC0C9F7-4471-4DEC-98E1-CB7E48D3351D}" type="presOf" srcId="{1EF4E864-B9B2-4CF8-B4F7-E4550C93FB8F}" destId="{EB113BB0-10EA-4063-A967-B8910F62F627}" srcOrd="0" destOrd="0" presId="urn:microsoft.com/office/officeart/2005/8/layout/default"/>
    <dgm:cxn modelId="{70C729FB-D406-435D-8CEC-D447FCFC053F}" srcId="{E3D7AF8C-A616-4849-A5E6-06598F140939}" destId="{B2B70325-CDFC-4548-844B-7993986B25F5}" srcOrd="1" destOrd="0" parTransId="{F9BF89DF-E4AF-4905-B20E-5765CE59DFBF}" sibTransId="{079CDCD8-E54E-4B62-A698-16BA118F9D9E}"/>
    <dgm:cxn modelId="{51AFB344-2DA5-40C0-B289-89024B221619}" type="presParOf" srcId="{6CDAE33F-23BA-4A6E-B929-EB16EF623F07}" destId="{EB113BB0-10EA-4063-A967-B8910F62F627}" srcOrd="0" destOrd="0" presId="urn:microsoft.com/office/officeart/2005/8/layout/default"/>
    <dgm:cxn modelId="{0E482F21-B305-4AC3-8774-54A963EF46E4}" type="presParOf" srcId="{6CDAE33F-23BA-4A6E-B929-EB16EF623F07}" destId="{E7A7A05B-DFAA-47C2-A9F6-8BEBB8974378}" srcOrd="1" destOrd="0" presId="urn:microsoft.com/office/officeart/2005/8/layout/default"/>
    <dgm:cxn modelId="{F2D1718D-BF3C-4EF5-8DA3-2916B77D3577}" type="presParOf" srcId="{6CDAE33F-23BA-4A6E-B929-EB16EF623F07}" destId="{EF1D01A1-E841-4788-8674-7872543AB44B}" srcOrd="2" destOrd="0" presId="urn:microsoft.com/office/officeart/2005/8/layout/default"/>
    <dgm:cxn modelId="{557E0AB1-87B4-4FFB-B69C-C3FE69B051F0}" type="presParOf" srcId="{6CDAE33F-23BA-4A6E-B929-EB16EF623F07}" destId="{37896D89-088D-4D5E-A124-DA27C21F3032}" srcOrd="3" destOrd="0" presId="urn:microsoft.com/office/officeart/2005/8/layout/default"/>
    <dgm:cxn modelId="{ACF29564-9F52-43B4-AE2F-E35046558268}" type="presParOf" srcId="{6CDAE33F-23BA-4A6E-B929-EB16EF623F07}" destId="{0913C9FB-D9CC-4076-82A0-24E7206E8254}" srcOrd="4" destOrd="0" presId="urn:microsoft.com/office/officeart/2005/8/layout/default"/>
    <dgm:cxn modelId="{B86A04FE-384C-4765-B409-8B73E1338887}" type="presParOf" srcId="{6CDAE33F-23BA-4A6E-B929-EB16EF623F07}" destId="{4F3D4F75-1A04-4CC2-9814-F8E82EB972DE}" srcOrd="5" destOrd="0" presId="urn:microsoft.com/office/officeart/2005/8/layout/default"/>
    <dgm:cxn modelId="{88C9DDC7-6CFF-4550-9D58-56CCA1AAAFD2}" type="presParOf" srcId="{6CDAE33F-23BA-4A6E-B929-EB16EF623F07}" destId="{A8B09337-16F4-4BDC-9C6E-FB1505E2767C}" srcOrd="6" destOrd="0" presId="urn:microsoft.com/office/officeart/2005/8/layout/default"/>
    <dgm:cxn modelId="{168F7608-92EC-4D70-856E-C958D1E36CE9}" type="presParOf" srcId="{6CDAE33F-23BA-4A6E-B929-EB16EF623F07}" destId="{0C8CC016-3630-46E2-B8E3-85EEF25CA0B6}" srcOrd="7" destOrd="0" presId="urn:microsoft.com/office/officeart/2005/8/layout/default"/>
    <dgm:cxn modelId="{9709D423-DB27-4D1C-A3AF-99E6CF239F93}" type="presParOf" srcId="{6CDAE33F-23BA-4A6E-B929-EB16EF623F07}" destId="{599B064E-7847-45D6-9116-908C58AB073F}" srcOrd="8" destOrd="0" presId="urn:microsoft.com/office/officeart/2005/8/layout/default"/>
    <dgm:cxn modelId="{09F34FAC-455F-4806-A49B-55EE472E6F48}" type="presParOf" srcId="{6CDAE33F-23BA-4A6E-B929-EB16EF623F07}" destId="{3B1C1FF0-BBDA-482F-90F4-2E0428D97523}" srcOrd="9" destOrd="0" presId="urn:microsoft.com/office/officeart/2005/8/layout/default"/>
    <dgm:cxn modelId="{44538238-6D27-4788-8B32-1F121B828FBF}" type="presParOf" srcId="{6CDAE33F-23BA-4A6E-B929-EB16EF623F07}" destId="{5C5DBDEF-196D-4ACD-B9F4-24F1B3C85B0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46FAAC-0F2D-4A2D-97FA-F559A51B5E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DB28AC-B209-47FC-B645-0EBAABB976D0}">
      <dgm:prSet/>
      <dgm:spPr/>
      <dgm:t>
        <a:bodyPr/>
        <a:lstStyle/>
        <a:p>
          <a:r>
            <a:rPr lang="en-US"/>
            <a:t>Architect &amp; Engineering – Usually about 4 – 10% of the construction costs</a:t>
          </a:r>
        </a:p>
      </dgm:t>
    </dgm:pt>
    <dgm:pt modelId="{AE27AF59-2E3C-4DA0-AFFF-1079392B9C18}" type="parTrans" cxnId="{6DDD04DC-CE1B-4EE4-86A0-47E3A142016D}">
      <dgm:prSet/>
      <dgm:spPr/>
      <dgm:t>
        <a:bodyPr/>
        <a:lstStyle/>
        <a:p>
          <a:endParaRPr lang="en-US"/>
        </a:p>
      </dgm:t>
    </dgm:pt>
    <dgm:pt modelId="{E830961C-4B5C-4A27-8506-1B64CDE46196}" type="sibTrans" cxnId="{6DDD04DC-CE1B-4EE4-86A0-47E3A142016D}">
      <dgm:prSet/>
      <dgm:spPr/>
      <dgm:t>
        <a:bodyPr/>
        <a:lstStyle/>
        <a:p>
          <a:endParaRPr lang="en-US"/>
        </a:p>
      </dgm:t>
    </dgm:pt>
    <dgm:pt modelId="{34C7E558-250F-4854-9BF3-D58CB263680C}">
      <dgm:prSet/>
      <dgm:spPr/>
      <dgm:t>
        <a:bodyPr/>
        <a:lstStyle/>
        <a:p>
          <a:r>
            <a:rPr lang="en-US" dirty="0"/>
            <a:t>Environmental Survey – Varies from $2,500 - $20,000 per site (depending if a NEPA is required – hire a good consultant)</a:t>
          </a:r>
        </a:p>
      </dgm:t>
    </dgm:pt>
    <dgm:pt modelId="{ADFA69E4-0B68-452E-9808-A13982832D77}" type="parTrans" cxnId="{80B8203C-21B9-40DD-8BFE-BB548D3BC3EF}">
      <dgm:prSet/>
      <dgm:spPr/>
      <dgm:t>
        <a:bodyPr/>
        <a:lstStyle/>
        <a:p>
          <a:endParaRPr lang="en-US"/>
        </a:p>
      </dgm:t>
    </dgm:pt>
    <dgm:pt modelId="{7043E36A-E9E9-4CED-A07B-9C746BE261BF}" type="sibTrans" cxnId="{80B8203C-21B9-40DD-8BFE-BB548D3BC3EF}">
      <dgm:prSet/>
      <dgm:spPr/>
      <dgm:t>
        <a:bodyPr/>
        <a:lstStyle/>
        <a:p>
          <a:endParaRPr lang="en-US"/>
        </a:p>
      </dgm:t>
    </dgm:pt>
    <dgm:pt modelId="{D702742C-1287-42DD-A621-535DE80FDA19}">
      <dgm:prSet/>
      <dgm:spPr/>
      <dgm:t>
        <a:bodyPr/>
        <a:lstStyle/>
        <a:p>
          <a:r>
            <a:rPr lang="en-US" dirty="0"/>
            <a:t>Appraisal - $5,000 – 15,000 cost higher for commercial and mix-use projects</a:t>
          </a:r>
        </a:p>
      </dgm:t>
    </dgm:pt>
    <dgm:pt modelId="{E9CB5032-3F67-48B2-8C66-1714DB9FBC1B}" type="parTrans" cxnId="{95398D6B-51E2-4670-846F-30F4F069B496}">
      <dgm:prSet/>
      <dgm:spPr/>
      <dgm:t>
        <a:bodyPr/>
        <a:lstStyle/>
        <a:p>
          <a:endParaRPr lang="en-US"/>
        </a:p>
      </dgm:t>
    </dgm:pt>
    <dgm:pt modelId="{DCE26892-02A2-40DD-B340-642ECF8FBD1A}" type="sibTrans" cxnId="{95398D6B-51E2-4670-846F-30F4F069B496}">
      <dgm:prSet/>
      <dgm:spPr/>
      <dgm:t>
        <a:bodyPr/>
        <a:lstStyle/>
        <a:p>
          <a:endParaRPr lang="en-US"/>
        </a:p>
      </dgm:t>
    </dgm:pt>
    <dgm:pt modelId="{963901ED-88A1-4836-8D74-D7831E22042A}">
      <dgm:prSet/>
      <dgm:spPr/>
      <dgm:t>
        <a:bodyPr/>
        <a:lstStyle/>
        <a:p>
          <a:r>
            <a:rPr lang="en-US"/>
            <a:t>Survey - $1,500 - $5,000 per building or lot (depending if you need a topo &amp; if its new construction)</a:t>
          </a:r>
        </a:p>
      </dgm:t>
    </dgm:pt>
    <dgm:pt modelId="{338864AD-DF70-4ADA-ACD7-BDDD92694308}" type="parTrans" cxnId="{F9E2B9B7-F340-4BAA-865F-C47E11B2F648}">
      <dgm:prSet/>
      <dgm:spPr/>
      <dgm:t>
        <a:bodyPr/>
        <a:lstStyle/>
        <a:p>
          <a:endParaRPr lang="en-US"/>
        </a:p>
      </dgm:t>
    </dgm:pt>
    <dgm:pt modelId="{932AA26E-2382-47F7-A897-1CE88176E360}" type="sibTrans" cxnId="{F9E2B9B7-F340-4BAA-865F-C47E11B2F648}">
      <dgm:prSet/>
      <dgm:spPr/>
      <dgm:t>
        <a:bodyPr/>
        <a:lstStyle/>
        <a:p>
          <a:endParaRPr lang="en-US"/>
        </a:p>
      </dgm:t>
    </dgm:pt>
    <dgm:pt modelId="{EB5A4AA0-92E0-44C5-9277-FFEA39C51DDC}">
      <dgm:prSet/>
      <dgm:spPr/>
      <dgm:t>
        <a:bodyPr/>
        <a:lstStyle/>
        <a:p>
          <a:r>
            <a:rPr lang="en-US"/>
            <a:t>Title Insurance - $3 per $1,000 insured value</a:t>
          </a:r>
        </a:p>
      </dgm:t>
    </dgm:pt>
    <dgm:pt modelId="{80304D01-D23F-412A-B53E-FD83A39ED10B}" type="parTrans" cxnId="{9C66B66E-4E71-4B87-84C4-FC2FADD0CA78}">
      <dgm:prSet/>
      <dgm:spPr/>
      <dgm:t>
        <a:bodyPr/>
        <a:lstStyle/>
        <a:p>
          <a:endParaRPr lang="en-US"/>
        </a:p>
      </dgm:t>
    </dgm:pt>
    <dgm:pt modelId="{AFBE6AD6-40D2-4F16-8EC8-BD3ACF66E1C6}" type="sibTrans" cxnId="{9C66B66E-4E71-4B87-84C4-FC2FADD0CA78}">
      <dgm:prSet/>
      <dgm:spPr/>
      <dgm:t>
        <a:bodyPr/>
        <a:lstStyle/>
        <a:p>
          <a:endParaRPr lang="en-US"/>
        </a:p>
      </dgm:t>
    </dgm:pt>
    <dgm:pt modelId="{E0DDDFDB-45AD-4F43-80E6-513ED99DE5E0}">
      <dgm:prSet/>
      <dgm:spPr/>
      <dgm:t>
        <a:bodyPr/>
        <a:lstStyle/>
        <a:p>
          <a:r>
            <a:rPr lang="en-US"/>
            <a:t>Legal Fees - $5,000 - $90,000 depending on funding sources of the project</a:t>
          </a:r>
        </a:p>
      </dgm:t>
    </dgm:pt>
    <dgm:pt modelId="{1425578F-E836-4F67-9D00-9D76BB6C6659}" type="parTrans" cxnId="{75D9E7B2-82C4-4BC6-82AD-E884691E3A4D}">
      <dgm:prSet/>
      <dgm:spPr/>
      <dgm:t>
        <a:bodyPr/>
        <a:lstStyle/>
        <a:p>
          <a:endParaRPr lang="en-US"/>
        </a:p>
      </dgm:t>
    </dgm:pt>
    <dgm:pt modelId="{41601F0E-DEE1-4FAB-BA5E-9AF412077623}" type="sibTrans" cxnId="{75D9E7B2-82C4-4BC6-82AD-E884691E3A4D}">
      <dgm:prSet/>
      <dgm:spPr/>
      <dgm:t>
        <a:bodyPr/>
        <a:lstStyle/>
        <a:p>
          <a:endParaRPr lang="en-US"/>
        </a:p>
      </dgm:t>
    </dgm:pt>
    <dgm:pt modelId="{D01F3D17-B11C-40CD-8D8B-F4F6CBCFD0DD}" type="pres">
      <dgm:prSet presAssocID="{4346FAAC-0F2D-4A2D-97FA-F559A51B5EB4}" presName="root" presStyleCnt="0">
        <dgm:presLayoutVars>
          <dgm:dir/>
          <dgm:resizeHandles val="exact"/>
        </dgm:presLayoutVars>
      </dgm:prSet>
      <dgm:spPr/>
    </dgm:pt>
    <dgm:pt modelId="{A3F86DC8-89F3-4756-99DB-0C0C1389D379}" type="pres">
      <dgm:prSet presAssocID="{41DB28AC-B209-47FC-B645-0EBAABB976D0}" presName="compNode" presStyleCnt="0"/>
      <dgm:spPr/>
    </dgm:pt>
    <dgm:pt modelId="{4B89199A-AC18-442C-8912-2626C3256C76}" type="pres">
      <dgm:prSet presAssocID="{41DB28AC-B209-47FC-B645-0EBAABB976D0}" presName="bgRect" presStyleLbl="bgShp" presStyleIdx="0" presStyleCnt="6"/>
      <dgm:spPr/>
    </dgm:pt>
    <dgm:pt modelId="{DB4B81AA-81D7-4633-B3D4-CA741ECF8ED2}" type="pres">
      <dgm:prSet presAssocID="{41DB28AC-B209-47FC-B645-0EBAABB976D0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5D43BF71-463B-4BA9-99BE-6BD56F3B8AC2}" type="pres">
      <dgm:prSet presAssocID="{41DB28AC-B209-47FC-B645-0EBAABB976D0}" presName="spaceRect" presStyleCnt="0"/>
      <dgm:spPr/>
    </dgm:pt>
    <dgm:pt modelId="{C6C80FC9-5A04-4F3C-A50F-F62F99454967}" type="pres">
      <dgm:prSet presAssocID="{41DB28AC-B209-47FC-B645-0EBAABB976D0}" presName="parTx" presStyleLbl="revTx" presStyleIdx="0" presStyleCnt="6">
        <dgm:presLayoutVars>
          <dgm:chMax val="0"/>
          <dgm:chPref val="0"/>
        </dgm:presLayoutVars>
      </dgm:prSet>
      <dgm:spPr/>
    </dgm:pt>
    <dgm:pt modelId="{BD08D42D-13C8-485F-93DD-4FA611278E16}" type="pres">
      <dgm:prSet presAssocID="{E830961C-4B5C-4A27-8506-1B64CDE46196}" presName="sibTrans" presStyleCnt="0"/>
      <dgm:spPr/>
    </dgm:pt>
    <dgm:pt modelId="{093E31BF-34F1-4631-86A1-52931A64D29F}" type="pres">
      <dgm:prSet presAssocID="{34C7E558-250F-4854-9BF3-D58CB263680C}" presName="compNode" presStyleCnt="0"/>
      <dgm:spPr/>
    </dgm:pt>
    <dgm:pt modelId="{F0FB4DBC-D46F-4FBE-BEDD-0A396A39807E}" type="pres">
      <dgm:prSet presAssocID="{34C7E558-250F-4854-9BF3-D58CB263680C}" presName="bgRect" presStyleLbl="bgShp" presStyleIdx="1" presStyleCnt="6"/>
      <dgm:spPr/>
    </dgm:pt>
    <dgm:pt modelId="{9C55281C-29EE-4338-BFA4-17636BEE5108}" type="pres">
      <dgm:prSet presAssocID="{34C7E558-250F-4854-9BF3-D58CB263680C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E2551AB-AFBD-491E-8FAE-A14459EB4681}" type="pres">
      <dgm:prSet presAssocID="{34C7E558-250F-4854-9BF3-D58CB263680C}" presName="spaceRect" presStyleCnt="0"/>
      <dgm:spPr/>
    </dgm:pt>
    <dgm:pt modelId="{85C9E24F-22C5-4D1A-8A98-D1C45C973E82}" type="pres">
      <dgm:prSet presAssocID="{34C7E558-250F-4854-9BF3-D58CB263680C}" presName="parTx" presStyleLbl="revTx" presStyleIdx="1" presStyleCnt="6">
        <dgm:presLayoutVars>
          <dgm:chMax val="0"/>
          <dgm:chPref val="0"/>
        </dgm:presLayoutVars>
      </dgm:prSet>
      <dgm:spPr/>
    </dgm:pt>
    <dgm:pt modelId="{2646F79E-54B9-42E6-AF5C-92E7C669EB08}" type="pres">
      <dgm:prSet presAssocID="{7043E36A-E9E9-4CED-A07B-9C746BE261BF}" presName="sibTrans" presStyleCnt="0"/>
      <dgm:spPr/>
    </dgm:pt>
    <dgm:pt modelId="{3AAECF48-16E8-46E6-8E82-F6199ABDD704}" type="pres">
      <dgm:prSet presAssocID="{D702742C-1287-42DD-A621-535DE80FDA19}" presName="compNode" presStyleCnt="0"/>
      <dgm:spPr/>
    </dgm:pt>
    <dgm:pt modelId="{F9DC9056-B645-44C2-A299-3585A8E873E9}" type="pres">
      <dgm:prSet presAssocID="{D702742C-1287-42DD-A621-535DE80FDA19}" presName="bgRect" presStyleLbl="bgShp" presStyleIdx="2" presStyleCnt="6"/>
      <dgm:spPr/>
    </dgm:pt>
    <dgm:pt modelId="{11CD8654-4B0E-44F7-8886-40D7B2A56BF9}" type="pres">
      <dgm:prSet presAssocID="{D702742C-1287-42DD-A621-535DE80FDA19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29DB4A8-E261-45B2-A263-904DEFDD534D}" type="pres">
      <dgm:prSet presAssocID="{D702742C-1287-42DD-A621-535DE80FDA19}" presName="spaceRect" presStyleCnt="0"/>
      <dgm:spPr/>
    </dgm:pt>
    <dgm:pt modelId="{43747F88-139C-4582-9790-7B66DEDBE313}" type="pres">
      <dgm:prSet presAssocID="{D702742C-1287-42DD-A621-535DE80FDA19}" presName="parTx" presStyleLbl="revTx" presStyleIdx="2" presStyleCnt="6">
        <dgm:presLayoutVars>
          <dgm:chMax val="0"/>
          <dgm:chPref val="0"/>
        </dgm:presLayoutVars>
      </dgm:prSet>
      <dgm:spPr/>
    </dgm:pt>
    <dgm:pt modelId="{4005E2EB-33A1-4F17-97A8-B562AAE2812F}" type="pres">
      <dgm:prSet presAssocID="{DCE26892-02A2-40DD-B340-642ECF8FBD1A}" presName="sibTrans" presStyleCnt="0"/>
      <dgm:spPr/>
    </dgm:pt>
    <dgm:pt modelId="{3B4C2573-B935-4F47-8230-1EAA64EFBDCC}" type="pres">
      <dgm:prSet presAssocID="{963901ED-88A1-4836-8D74-D7831E22042A}" presName="compNode" presStyleCnt="0"/>
      <dgm:spPr/>
    </dgm:pt>
    <dgm:pt modelId="{BB9EE7DB-982B-4EE5-866C-9E5FE323A2A1}" type="pres">
      <dgm:prSet presAssocID="{963901ED-88A1-4836-8D74-D7831E22042A}" presName="bgRect" presStyleLbl="bgShp" presStyleIdx="3" presStyleCnt="6"/>
      <dgm:spPr/>
    </dgm:pt>
    <dgm:pt modelId="{21D05127-9F8F-4E22-A374-1DD6872BB80C}" type="pres">
      <dgm:prSet presAssocID="{963901ED-88A1-4836-8D74-D7831E22042A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2E8BB233-D1EF-4739-8FCA-3FE1FFAA5691}" type="pres">
      <dgm:prSet presAssocID="{963901ED-88A1-4836-8D74-D7831E22042A}" presName="spaceRect" presStyleCnt="0"/>
      <dgm:spPr/>
    </dgm:pt>
    <dgm:pt modelId="{75F173FA-0136-46A3-BFC2-2547C5CD6468}" type="pres">
      <dgm:prSet presAssocID="{963901ED-88A1-4836-8D74-D7831E22042A}" presName="parTx" presStyleLbl="revTx" presStyleIdx="3" presStyleCnt="6">
        <dgm:presLayoutVars>
          <dgm:chMax val="0"/>
          <dgm:chPref val="0"/>
        </dgm:presLayoutVars>
      </dgm:prSet>
      <dgm:spPr/>
    </dgm:pt>
    <dgm:pt modelId="{B4AA028C-37B2-478C-9F41-53014FD90EC7}" type="pres">
      <dgm:prSet presAssocID="{932AA26E-2382-47F7-A897-1CE88176E360}" presName="sibTrans" presStyleCnt="0"/>
      <dgm:spPr/>
    </dgm:pt>
    <dgm:pt modelId="{0A015948-289E-4830-9881-E45D253C38CC}" type="pres">
      <dgm:prSet presAssocID="{EB5A4AA0-92E0-44C5-9277-FFEA39C51DDC}" presName="compNode" presStyleCnt="0"/>
      <dgm:spPr/>
    </dgm:pt>
    <dgm:pt modelId="{46CCAC6C-50FC-469F-A6CC-B0605E8F0E86}" type="pres">
      <dgm:prSet presAssocID="{EB5A4AA0-92E0-44C5-9277-FFEA39C51DDC}" presName="bgRect" presStyleLbl="bgShp" presStyleIdx="4" presStyleCnt="6"/>
      <dgm:spPr/>
    </dgm:pt>
    <dgm:pt modelId="{BA33F3D3-7241-4CE4-A445-679E3B9AF55E}" type="pres">
      <dgm:prSet presAssocID="{EB5A4AA0-92E0-44C5-9277-FFEA39C51DDC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B3C3C17-9F3C-4E6B-8933-7C4C7C8241F8}" type="pres">
      <dgm:prSet presAssocID="{EB5A4AA0-92E0-44C5-9277-FFEA39C51DDC}" presName="spaceRect" presStyleCnt="0"/>
      <dgm:spPr/>
    </dgm:pt>
    <dgm:pt modelId="{C7433796-EE50-45A0-8D4C-C0225BD31565}" type="pres">
      <dgm:prSet presAssocID="{EB5A4AA0-92E0-44C5-9277-FFEA39C51DDC}" presName="parTx" presStyleLbl="revTx" presStyleIdx="4" presStyleCnt="6">
        <dgm:presLayoutVars>
          <dgm:chMax val="0"/>
          <dgm:chPref val="0"/>
        </dgm:presLayoutVars>
      </dgm:prSet>
      <dgm:spPr/>
    </dgm:pt>
    <dgm:pt modelId="{00863F3F-FE6E-49E0-9158-F56BE8F5F3A6}" type="pres">
      <dgm:prSet presAssocID="{AFBE6AD6-40D2-4F16-8EC8-BD3ACF66E1C6}" presName="sibTrans" presStyleCnt="0"/>
      <dgm:spPr/>
    </dgm:pt>
    <dgm:pt modelId="{D768D806-A975-4880-9CC6-264B5EAB2567}" type="pres">
      <dgm:prSet presAssocID="{E0DDDFDB-45AD-4F43-80E6-513ED99DE5E0}" presName="compNode" presStyleCnt="0"/>
      <dgm:spPr/>
    </dgm:pt>
    <dgm:pt modelId="{B5F627C2-4946-4714-BAE4-DF8E15CD937C}" type="pres">
      <dgm:prSet presAssocID="{E0DDDFDB-45AD-4F43-80E6-513ED99DE5E0}" presName="bgRect" presStyleLbl="bgShp" presStyleIdx="5" presStyleCnt="6"/>
      <dgm:spPr/>
    </dgm:pt>
    <dgm:pt modelId="{75918171-6788-4AD6-9A01-33746E0B3709}" type="pres">
      <dgm:prSet presAssocID="{E0DDDFDB-45AD-4F43-80E6-513ED99DE5E0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7E702078-5B36-4C95-AC07-95287B6F846E}" type="pres">
      <dgm:prSet presAssocID="{E0DDDFDB-45AD-4F43-80E6-513ED99DE5E0}" presName="spaceRect" presStyleCnt="0"/>
      <dgm:spPr/>
    </dgm:pt>
    <dgm:pt modelId="{4A6E9A16-A86A-4E6F-A83E-52737F2F9CB2}" type="pres">
      <dgm:prSet presAssocID="{E0DDDFDB-45AD-4F43-80E6-513ED99DE5E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0B8203C-21B9-40DD-8BFE-BB548D3BC3EF}" srcId="{4346FAAC-0F2D-4A2D-97FA-F559A51B5EB4}" destId="{34C7E558-250F-4854-9BF3-D58CB263680C}" srcOrd="1" destOrd="0" parTransId="{ADFA69E4-0B68-452E-9808-A13982832D77}" sibTransId="{7043E36A-E9E9-4CED-A07B-9C746BE261BF}"/>
    <dgm:cxn modelId="{11429E5D-C5EF-4C37-9121-404B5B7BDC47}" type="presOf" srcId="{4346FAAC-0F2D-4A2D-97FA-F559A51B5EB4}" destId="{D01F3D17-B11C-40CD-8D8B-F4F6CBCFD0DD}" srcOrd="0" destOrd="0" presId="urn:microsoft.com/office/officeart/2018/2/layout/IconVerticalSolidList"/>
    <dgm:cxn modelId="{95398D6B-51E2-4670-846F-30F4F069B496}" srcId="{4346FAAC-0F2D-4A2D-97FA-F559A51B5EB4}" destId="{D702742C-1287-42DD-A621-535DE80FDA19}" srcOrd="2" destOrd="0" parTransId="{E9CB5032-3F67-48B2-8C66-1714DB9FBC1B}" sibTransId="{DCE26892-02A2-40DD-B340-642ECF8FBD1A}"/>
    <dgm:cxn modelId="{9C66B66E-4E71-4B87-84C4-FC2FADD0CA78}" srcId="{4346FAAC-0F2D-4A2D-97FA-F559A51B5EB4}" destId="{EB5A4AA0-92E0-44C5-9277-FFEA39C51DDC}" srcOrd="4" destOrd="0" parTransId="{80304D01-D23F-412A-B53E-FD83A39ED10B}" sibTransId="{AFBE6AD6-40D2-4F16-8EC8-BD3ACF66E1C6}"/>
    <dgm:cxn modelId="{EE7C575A-7FF9-492A-B87D-50A375014BE8}" type="presOf" srcId="{D702742C-1287-42DD-A621-535DE80FDA19}" destId="{43747F88-139C-4582-9790-7B66DEDBE313}" srcOrd="0" destOrd="0" presId="urn:microsoft.com/office/officeart/2018/2/layout/IconVerticalSolidList"/>
    <dgm:cxn modelId="{8924518F-24A8-4790-8C75-A0D9A48ABD08}" type="presOf" srcId="{EB5A4AA0-92E0-44C5-9277-FFEA39C51DDC}" destId="{C7433796-EE50-45A0-8D4C-C0225BD31565}" srcOrd="0" destOrd="0" presId="urn:microsoft.com/office/officeart/2018/2/layout/IconVerticalSolidList"/>
    <dgm:cxn modelId="{CB8D649A-2E33-4F15-B25F-FD995372F054}" type="presOf" srcId="{E0DDDFDB-45AD-4F43-80E6-513ED99DE5E0}" destId="{4A6E9A16-A86A-4E6F-A83E-52737F2F9CB2}" srcOrd="0" destOrd="0" presId="urn:microsoft.com/office/officeart/2018/2/layout/IconVerticalSolidList"/>
    <dgm:cxn modelId="{75D9E7B2-82C4-4BC6-82AD-E884691E3A4D}" srcId="{4346FAAC-0F2D-4A2D-97FA-F559A51B5EB4}" destId="{E0DDDFDB-45AD-4F43-80E6-513ED99DE5E0}" srcOrd="5" destOrd="0" parTransId="{1425578F-E836-4F67-9D00-9D76BB6C6659}" sibTransId="{41601F0E-DEE1-4FAB-BA5E-9AF412077623}"/>
    <dgm:cxn modelId="{F9E2B9B7-F340-4BAA-865F-C47E11B2F648}" srcId="{4346FAAC-0F2D-4A2D-97FA-F559A51B5EB4}" destId="{963901ED-88A1-4836-8D74-D7831E22042A}" srcOrd="3" destOrd="0" parTransId="{338864AD-DF70-4ADA-ACD7-BDDD92694308}" sibTransId="{932AA26E-2382-47F7-A897-1CE88176E360}"/>
    <dgm:cxn modelId="{E2A425BB-74EC-474D-AF73-8065B521581C}" type="presOf" srcId="{963901ED-88A1-4836-8D74-D7831E22042A}" destId="{75F173FA-0136-46A3-BFC2-2547C5CD6468}" srcOrd="0" destOrd="0" presId="urn:microsoft.com/office/officeart/2018/2/layout/IconVerticalSolidList"/>
    <dgm:cxn modelId="{66B06AC5-8A07-46A3-B999-96211FB51CFE}" type="presOf" srcId="{34C7E558-250F-4854-9BF3-D58CB263680C}" destId="{85C9E24F-22C5-4D1A-8A98-D1C45C973E82}" srcOrd="0" destOrd="0" presId="urn:microsoft.com/office/officeart/2018/2/layout/IconVerticalSolidList"/>
    <dgm:cxn modelId="{6DDD04DC-CE1B-4EE4-86A0-47E3A142016D}" srcId="{4346FAAC-0F2D-4A2D-97FA-F559A51B5EB4}" destId="{41DB28AC-B209-47FC-B645-0EBAABB976D0}" srcOrd="0" destOrd="0" parTransId="{AE27AF59-2E3C-4DA0-AFFF-1079392B9C18}" sibTransId="{E830961C-4B5C-4A27-8506-1B64CDE46196}"/>
    <dgm:cxn modelId="{F07029F5-7C14-4FC2-9CE5-5F8E542EA2A1}" type="presOf" srcId="{41DB28AC-B209-47FC-B645-0EBAABB976D0}" destId="{C6C80FC9-5A04-4F3C-A50F-F62F99454967}" srcOrd="0" destOrd="0" presId="urn:microsoft.com/office/officeart/2018/2/layout/IconVerticalSolidList"/>
    <dgm:cxn modelId="{7E9417DA-C7E2-459E-AD56-687214E02271}" type="presParOf" srcId="{D01F3D17-B11C-40CD-8D8B-F4F6CBCFD0DD}" destId="{A3F86DC8-89F3-4756-99DB-0C0C1389D379}" srcOrd="0" destOrd="0" presId="urn:microsoft.com/office/officeart/2018/2/layout/IconVerticalSolidList"/>
    <dgm:cxn modelId="{6B3FFB9B-551D-4045-B7C5-58006C182629}" type="presParOf" srcId="{A3F86DC8-89F3-4756-99DB-0C0C1389D379}" destId="{4B89199A-AC18-442C-8912-2626C3256C76}" srcOrd="0" destOrd="0" presId="urn:microsoft.com/office/officeart/2018/2/layout/IconVerticalSolidList"/>
    <dgm:cxn modelId="{76EE062F-03C8-4E62-936E-2B7CADA90A32}" type="presParOf" srcId="{A3F86DC8-89F3-4756-99DB-0C0C1389D379}" destId="{DB4B81AA-81D7-4633-B3D4-CA741ECF8ED2}" srcOrd="1" destOrd="0" presId="urn:microsoft.com/office/officeart/2018/2/layout/IconVerticalSolidList"/>
    <dgm:cxn modelId="{0E4ABB7C-ECE3-4C73-9CC5-5CE68664587E}" type="presParOf" srcId="{A3F86DC8-89F3-4756-99DB-0C0C1389D379}" destId="{5D43BF71-463B-4BA9-99BE-6BD56F3B8AC2}" srcOrd="2" destOrd="0" presId="urn:microsoft.com/office/officeart/2018/2/layout/IconVerticalSolidList"/>
    <dgm:cxn modelId="{18ACD859-1420-41FB-BDFF-33D4B6746C75}" type="presParOf" srcId="{A3F86DC8-89F3-4756-99DB-0C0C1389D379}" destId="{C6C80FC9-5A04-4F3C-A50F-F62F99454967}" srcOrd="3" destOrd="0" presId="urn:microsoft.com/office/officeart/2018/2/layout/IconVerticalSolidList"/>
    <dgm:cxn modelId="{41D0053F-3B4F-475D-B841-35D3DADEDD5C}" type="presParOf" srcId="{D01F3D17-B11C-40CD-8D8B-F4F6CBCFD0DD}" destId="{BD08D42D-13C8-485F-93DD-4FA611278E16}" srcOrd="1" destOrd="0" presId="urn:microsoft.com/office/officeart/2018/2/layout/IconVerticalSolidList"/>
    <dgm:cxn modelId="{B1E9E660-491B-482D-8BBF-9570F4870008}" type="presParOf" srcId="{D01F3D17-B11C-40CD-8D8B-F4F6CBCFD0DD}" destId="{093E31BF-34F1-4631-86A1-52931A64D29F}" srcOrd="2" destOrd="0" presId="urn:microsoft.com/office/officeart/2018/2/layout/IconVerticalSolidList"/>
    <dgm:cxn modelId="{3B1CB4AD-8308-4678-AC0C-71CF8E7E0EB8}" type="presParOf" srcId="{093E31BF-34F1-4631-86A1-52931A64D29F}" destId="{F0FB4DBC-D46F-4FBE-BEDD-0A396A39807E}" srcOrd="0" destOrd="0" presId="urn:microsoft.com/office/officeart/2018/2/layout/IconVerticalSolidList"/>
    <dgm:cxn modelId="{485AC74A-2311-426A-91CB-2A080F26853C}" type="presParOf" srcId="{093E31BF-34F1-4631-86A1-52931A64D29F}" destId="{9C55281C-29EE-4338-BFA4-17636BEE5108}" srcOrd="1" destOrd="0" presId="urn:microsoft.com/office/officeart/2018/2/layout/IconVerticalSolidList"/>
    <dgm:cxn modelId="{DC4614D5-C36A-4643-AFDE-3287057B2030}" type="presParOf" srcId="{093E31BF-34F1-4631-86A1-52931A64D29F}" destId="{BE2551AB-AFBD-491E-8FAE-A14459EB4681}" srcOrd="2" destOrd="0" presId="urn:microsoft.com/office/officeart/2018/2/layout/IconVerticalSolidList"/>
    <dgm:cxn modelId="{C320F4E7-3588-404B-BE05-F05CB7ADC4A9}" type="presParOf" srcId="{093E31BF-34F1-4631-86A1-52931A64D29F}" destId="{85C9E24F-22C5-4D1A-8A98-D1C45C973E82}" srcOrd="3" destOrd="0" presId="urn:microsoft.com/office/officeart/2018/2/layout/IconVerticalSolidList"/>
    <dgm:cxn modelId="{A49A0041-2FB8-4164-B923-B4D9CFCB5DCB}" type="presParOf" srcId="{D01F3D17-B11C-40CD-8D8B-F4F6CBCFD0DD}" destId="{2646F79E-54B9-42E6-AF5C-92E7C669EB08}" srcOrd="3" destOrd="0" presId="urn:microsoft.com/office/officeart/2018/2/layout/IconVerticalSolidList"/>
    <dgm:cxn modelId="{83D814E0-03F5-41AF-9DC6-C8343B958133}" type="presParOf" srcId="{D01F3D17-B11C-40CD-8D8B-F4F6CBCFD0DD}" destId="{3AAECF48-16E8-46E6-8E82-F6199ABDD704}" srcOrd="4" destOrd="0" presId="urn:microsoft.com/office/officeart/2018/2/layout/IconVerticalSolidList"/>
    <dgm:cxn modelId="{67A6A857-1088-4D88-B8A2-0A00C8857830}" type="presParOf" srcId="{3AAECF48-16E8-46E6-8E82-F6199ABDD704}" destId="{F9DC9056-B645-44C2-A299-3585A8E873E9}" srcOrd="0" destOrd="0" presId="urn:microsoft.com/office/officeart/2018/2/layout/IconVerticalSolidList"/>
    <dgm:cxn modelId="{C1D69DCB-3787-4F12-B5C8-637A71D53752}" type="presParOf" srcId="{3AAECF48-16E8-46E6-8E82-F6199ABDD704}" destId="{11CD8654-4B0E-44F7-8886-40D7B2A56BF9}" srcOrd="1" destOrd="0" presId="urn:microsoft.com/office/officeart/2018/2/layout/IconVerticalSolidList"/>
    <dgm:cxn modelId="{91B7D54B-BA19-4F66-94E2-2A1443672DA8}" type="presParOf" srcId="{3AAECF48-16E8-46E6-8E82-F6199ABDD704}" destId="{229DB4A8-E261-45B2-A263-904DEFDD534D}" srcOrd="2" destOrd="0" presId="urn:microsoft.com/office/officeart/2018/2/layout/IconVerticalSolidList"/>
    <dgm:cxn modelId="{3DF010FE-F45A-4720-8AEB-8350C3D10021}" type="presParOf" srcId="{3AAECF48-16E8-46E6-8E82-F6199ABDD704}" destId="{43747F88-139C-4582-9790-7B66DEDBE313}" srcOrd="3" destOrd="0" presId="urn:microsoft.com/office/officeart/2018/2/layout/IconVerticalSolidList"/>
    <dgm:cxn modelId="{2411B47D-1BCB-4DC0-86D0-12C6A1BBD555}" type="presParOf" srcId="{D01F3D17-B11C-40CD-8D8B-F4F6CBCFD0DD}" destId="{4005E2EB-33A1-4F17-97A8-B562AAE2812F}" srcOrd="5" destOrd="0" presId="urn:microsoft.com/office/officeart/2018/2/layout/IconVerticalSolidList"/>
    <dgm:cxn modelId="{788AAD2E-7BBF-4246-BD48-0B8191B85624}" type="presParOf" srcId="{D01F3D17-B11C-40CD-8D8B-F4F6CBCFD0DD}" destId="{3B4C2573-B935-4F47-8230-1EAA64EFBDCC}" srcOrd="6" destOrd="0" presId="urn:microsoft.com/office/officeart/2018/2/layout/IconVerticalSolidList"/>
    <dgm:cxn modelId="{E7BCEF5C-9032-4752-807F-5D83535C5B63}" type="presParOf" srcId="{3B4C2573-B935-4F47-8230-1EAA64EFBDCC}" destId="{BB9EE7DB-982B-4EE5-866C-9E5FE323A2A1}" srcOrd="0" destOrd="0" presId="urn:microsoft.com/office/officeart/2018/2/layout/IconVerticalSolidList"/>
    <dgm:cxn modelId="{0D3AE068-4F52-479D-9803-B94707271328}" type="presParOf" srcId="{3B4C2573-B935-4F47-8230-1EAA64EFBDCC}" destId="{21D05127-9F8F-4E22-A374-1DD6872BB80C}" srcOrd="1" destOrd="0" presId="urn:microsoft.com/office/officeart/2018/2/layout/IconVerticalSolidList"/>
    <dgm:cxn modelId="{D3087ED6-F6D9-4BDA-A87B-50ACCA03EB90}" type="presParOf" srcId="{3B4C2573-B935-4F47-8230-1EAA64EFBDCC}" destId="{2E8BB233-D1EF-4739-8FCA-3FE1FFAA5691}" srcOrd="2" destOrd="0" presId="urn:microsoft.com/office/officeart/2018/2/layout/IconVerticalSolidList"/>
    <dgm:cxn modelId="{AB8765B3-6630-4319-BF98-3AD94C9EC397}" type="presParOf" srcId="{3B4C2573-B935-4F47-8230-1EAA64EFBDCC}" destId="{75F173FA-0136-46A3-BFC2-2547C5CD6468}" srcOrd="3" destOrd="0" presId="urn:microsoft.com/office/officeart/2018/2/layout/IconVerticalSolidList"/>
    <dgm:cxn modelId="{4A3F0445-2AF7-4244-8446-111406479327}" type="presParOf" srcId="{D01F3D17-B11C-40CD-8D8B-F4F6CBCFD0DD}" destId="{B4AA028C-37B2-478C-9F41-53014FD90EC7}" srcOrd="7" destOrd="0" presId="urn:microsoft.com/office/officeart/2018/2/layout/IconVerticalSolidList"/>
    <dgm:cxn modelId="{1748A9F7-AA73-412D-B939-23485F793F58}" type="presParOf" srcId="{D01F3D17-B11C-40CD-8D8B-F4F6CBCFD0DD}" destId="{0A015948-289E-4830-9881-E45D253C38CC}" srcOrd="8" destOrd="0" presId="urn:microsoft.com/office/officeart/2018/2/layout/IconVerticalSolidList"/>
    <dgm:cxn modelId="{943EF867-00AE-4F0B-BEF0-157782491A36}" type="presParOf" srcId="{0A015948-289E-4830-9881-E45D253C38CC}" destId="{46CCAC6C-50FC-469F-A6CC-B0605E8F0E86}" srcOrd="0" destOrd="0" presId="urn:microsoft.com/office/officeart/2018/2/layout/IconVerticalSolidList"/>
    <dgm:cxn modelId="{A60114DF-1D2A-4BEE-B75C-2C43243ACE86}" type="presParOf" srcId="{0A015948-289E-4830-9881-E45D253C38CC}" destId="{BA33F3D3-7241-4CE4-A445-679E3B9AF55E}" srcOrd="1" destOrd="0" presId="urn:microsoft.com/office/officeart/2018/2/layout/IconVerticalSolidList"/>
    <dgm:cxn modelId="{5D03AD5D-979C-44A1-ACDB-EC234B279EC6}" type="presParOf" srcId="{0A015948-289E-4830-9881-E45D253C38CC}" destId="{2B3C3C17-9F3C-4E6B-8933-7C4C7C8241F8}" srcOrd="2" destOrd="0" presId="urn:microsoft.com/office/officeart/2018/2/layout/IconVerticalSolidList"/>
    <dgm:cxn modelId="{66AF5D87-379A-47A2-9CB4-374ECA3CF86D}" type="presParOf" srcId="{0A015948-289E-4830-9881-E45D253C38CC}" destId="{C7433796-EE50-45A0-8D4C-C0225BD31565}" srcOrd="3" destOrd="0" presId="urn:microsoft.com/office/officeart/2018/2/layout/IconVerticalSolidList"/>
    <dgm:cxn modelId="{0D88AB50-4574-4DAF-B912-6116202F217F}" type="presParOf" srcId="{D01F3D17-B11C-40CD-8D8B-F4F6CBCFD0DD}" destId="{00863F3F-FE6E-49E0-9158-F56BE8F5F3A6}" srcOrd="9" destOrd="0" presId="urn:microsoft.com/office/officeart/2018/2/layout/IconVerticalSolidList"/>
    <dgm:cxn modelId="{10AC0B3E-9B1F-4C27-A16F-4B5A0BBEBD3A}" type="presParOf" srcId="{D01F3D17-B11C-40CD-8D8B-F4F6CBCFD0DD}" destId="{D768D806-A975-4880-9CC6-264B5EAB2567}" srcOrd="10" destOrd="0" presId="urn:microsoft.com/office/officeart/2018/2/layout/IconVerticalSolidList"/>
    <dgm:cxn modelId="{A3BCB122-FAEB-41B6-A0AC-A6B95FAB7CF6}" type="presParOf" srcId="{D768D806-A975-4880-9CC6-264B5EAB2567}" destId="{B5F627C2-4946-4714-BAE4-DF8E15CD937C}" srcOrd="0" destOrd="0" presId="urn:microsoft.com/office/officeart/2018/2/layout/IconVerticalSolidList"/>
    <dgm:cxn modelId="{001C2471-5B5A-44EC-983F-66DDCB49825D}" type="presParOf" srcId="{D768D806-A975-4880-9CC6-264B5EAB2567}" destId="{75918171-6788-4AD6-9A01-33746E0B3709}" srcOrd="1" destOrd="0" presId="urn:microsoft.com/office/officeart/2018/2/layout/IconVerticalSolidList"/>
    <dgm:cxn modelId="{7A292A26-0B5B-4ED4-8C94-6CA8FF8A3E63}" type="presParOf" srcId="{D768D806-A975-4880-9CC6-264B5EAB2567}" destId="{7E702078-5B36-4C95-AC07-95287B6F846E}" srcOrd="2" destOrd="0" presId="urn:microsoft.com/office/officeart/2018/2/layout/IconVerticalSolidList"/>
    <dgm:cxn modelId="{47FEABA3-8DC0-4FDE-83C0-43E6E479AE19}" type="presParOf" srcId="{D768D806-A975-4880-9CC6-264B5EAB2567}" destId="{4A6E9A16-A86A-4E6F-A83E-52737F2F9C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74A77-BCFB-41D8-9E90-E524A23A03C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030305-FD5D-4E70-BEFA-E85705D30F88}">
      <dgm:prSet/>
      <dgm:spPr/>
      <dgm:t>
        <a:bodyPr/>
        <a:lstStyle/>
        <a:p>
          <a:r>
            <a:rPr lang="en-US"/>
            <a:t>Real Estate Taxes – Calculate by using the assessed value * tax rate * length of construction</a:t>
          </a:r>
        </a:p>
      </dgm:t>
    </dgm:pt>
    <dgm:pt modelId="{75B15E3E-4E96-496E-B64B-9DE0DD6C323A}" type="parTrans" cxnId="{3F0F66BF-81AA-461B-BA14-224A8F32960B}">
      <dgm:prSet/>
      <dgm:spPr/>
      <dgm:t>
        <a:bodyPr/>
        <a:lstStyle/>
        <a:p>
          <a:endParaRPr lang="en-US"/>
        </a:p>
      </dgm:t>
    </dgm:pt>
    <dgm:pt modelId="{2B8CA90B-965D-4712-B5B0-26977BE1C34F}" type="sibTrans" cxnId="{3F0F66BF-81AA-461B-BA14-224A8F32960B}">
      <dgm:prSet/>
      <dgm:spPr/>
      <dgm:t>
        <a:bodyPr/>
        <a:lstStyle/>
        <a:p>
          <a:endParaRPr lang="en-US"/>
        </a:p>
      </dgm:t>
    </dgm:pt>
    <dgm:pt modelId="{951BAE49-27F9-46FC-A3A3-5AEDED7CE848}">
      <dgm:prSet/>
      <dgm:spPr/>
      <dgm:t>
        <a:bodyPr/>
        <a:lstStyle/>
        <a:p>
          <a:r>
            <a:rPr lang="en-US" baseline="0"/>
            <a:t>PILOT – how does this impact calculation</a:t>
          </a:r>
          <a:endParaRPr lang="en-US"/>
        </a:p>
      </dgm:t>
    </dgm:pt>
    <dgm:pt modelId="{44AA2A97-187E-4801-B31D-41F0E4340C7E}" type="parTrans" cxnId="{3A276F3D-8A85-49A2-B762-361A8062752D}">
      <dgm:prSet/>
      <dgm:spPr/>
      <dgm:t>
        <a:bodyPr/>
        <a:lstStyle/>
        <a:p>
          <a:endParaRPr lang="en-US"/>
        </a:p>
      </dgm:t>
    </dgm:pt>
    <dgm:pt modelId="{58FED48A-3AF3-46CA-9558-F9EE55306D1A}" type="sibTrans" cxnId="{3A276F3D-8A85-49A2-B762-361A8062752D}">
      <dgm:prSet/>
      <dgm:spPr/>
      <dgm:t>
        <a:bodyPr/>
        <a:lstStyle/>
        <a:p>
          <a:endParaRPr lang="en-US"/>
        </a:p>
      </dgm:t>
    </dgm:pt>
    <dgm:pt modelId="{5D5461FA-5027-4081-884B-64EBB97611DC}">
      <dgm:prSet/>
      <dgm:spPr/>
      <dgm:t>
        <a:bodyPr/>
        <a:lstStyle/>
        <a:p>
          <a:r>
            <a:rPr lang="en-US"/>
            <a:t>Utilities  - Calculate by assessment times length of construction or as flat fee for limited use</a:t>
          </a:r>
        </a:p>
      </dgm:t>
    </dgm:pt>
    <dgm:pt modelId="{3EBA1DC7-BA15-47E9-8A78-10C2F882108B}" type="parTrans" cxnId="{D63FFF0E-CC8E-4245-AFD3-F82F3B2B4AB2}">
      <dgm:prSet/>
      <dgm:spPr/>
      <dgm:t>
        <a:bodyPr/>
        <a:lstStyle/>
        <a:p>
          <a:endParaRPr lang="en-US"/>
        </a:p>
      </dgm:t>
    </dgm:pt>
    <dgm:pt modelId="{56A5098D-9A01-4F2F-BD9F-C3D3B4C81320}" type="sibTrans" cxnId="{D63FFF0E-CC8E-4245-AFD3-F82F3B2B4AB2}">
      <dgm:prSet/>
      <dgm:spPr/>
      <dgm:t>
        <a:bodyPr/>
        <a:lstStyle/>
        <a:p>
          <a:endParaRPr lang="en-US"/>
        </a:p>
      </dgm:t>
    </dgm:pt>
    <dgm:pt modelId="{5EA0B318-F471-4A4A-8A3A-63F23BF0BD1A}">
      <dgm:prSet/>
      <dgm:spPr/>
      <dgm:t>
        <a:bodyPr/>
        <a:lstStyle/>
        <a:p>
          <a:r>
            <a:rPr lang="en-US"/>
            <a:t>Insurance – Use quote from insurance carrier</a:t>
          </a:r>
        </a:p>
      </dgm:t>
    </dgm:pt>
    <dgm:pt modelId="{9B06C8ED-34BD-4EC8-92E1-6D5880182490}" type="parTrans" cxnId="{88F2D350-4FCB-40FF-A7EB-D9DE8AC792A4}">
      <dgm:prSet/>
      <dgm:spPr/>
      <dgm:t>
        <a:bodyPr/>
        <a:lstStyle/>
        <a:p>
          <a:endParaRPr lang="en-US"/>
        </a:p>
      </dgm:t>
    </dgm:pt>
    <dgm:pt modelId="{E89C79C4-9F3C-41AD-9F41-13FD00FAB1B5}" type="sibTrans" cxnId="{88F2D350-4FCB-40FF-A7EB-D9DE8AC792A4}">
      <dgm:prSet/>
      <dgm:spPr/>
      <dgm:t>
        <a:bodyPr/>
        <a:lstStyle/>
        <a:p>
          <a:endParaRPr lang="en-US"/>
        </a:p>
      </dgm:t>
    </dgm:pt>
    <dgm:pt modelId="{B284711C-340F-49BA-AD4C-EC15E2299B6C}">
      <dgm:prSet/>
      <dgm:spPr/>
      <dgm:t>
        <a:bodyPr/>
        <a:lstStyle/>
        <a:p>
          <a:r>
            <a:rPr lang="en-US"/>
            <a:t>Interest – Calculate by 50% of construction loan times the interest rate times length of the construction period</a:t>
          </a:r>
        </a:p>
      </dgm:t>
    </dgm:pt>
    <dgm:pt modelId="{B7CF946B-E9CB-4819-A685-0A9A93A691AD}" type="parTrans" cxnId="{B2BF643B-EDFC-4FC7-8969-6808FA56DEC8}">
      <dgm:prSet/>
      <dgm:spPr/>
      <dgm:t>
        <a:bodyPr/>
        <a:lstStyle/>
        <a:p>
          <a:endParaRPr lang="en-US"/>
        </a:p>
      </dgm:t>
    </dgm:pt>
    <dgm:pt modelId="{7B518657-99A8-4D8D-92D4-D72F956DECB8}" type="sibTrans" cxnId="{B2BF643B-EDFC-4FC7-8969-6808FA56DEC8}">
      <dgm:prSet/>
      <dgm:spPr/>
      <dgm:t>
        <a:bodyPr/>
        <a:lstStyle/>
        <a:p>
          <a:endParaRPr lang="en-US"/>
        </a:p>
      </dgm:t>
    </dgm:pt>
    <dgm:pt modelId="{32CC8256-22B9-4290-A17C-4DB9B7740959}">
      <dgm:prSet/>
      <dgm:spPr/>
      <dgm:t>
        <a:bodyPr/>
        <a:lstStyle/>
        <a:p>
          <a:r>
            <a:rPr lang="en-US"/>
            <a:t>Lenders Fees – Use quote from lender</a:t>
          </a:r>
        </a:p>
      </dgm:t>
    </dgm:pt>
    <dgm:pt modelId="{BD3A43E6-2219-42BA-B865-78EDF33F71BB}" type="parTrans" cxnId="{4D488147-14FD-4277-B517-50DB3991D31B}">
      <dgm:prSet/>
      <dgm:spPr/>
      <dgm:t>
        <a:bodyPr/>
        <a:lstStyle/>
        <a:p>
          <a:endParaRPr lang="en-US"/>
        </a:p>
      </dgm:t>
    </dgm:pt>
    <dgm:pt modelId="{F227FB5B-3282-40EB-8790-96A8CCA76EE1}" type="sibTrans" cxnId="{4D488147-14FD-4277-B517-50DB3991D31B}">
      <dgm:prSet/>
      <dgm:spPr/>
      <dgm:t>
        <a:bodyPr/>
        <a:lstStyle/>
        <a:p>
          <a:endParaRPr lang="en-US"/>
        </a:p>
      </dgm:t>
    </dgm:pt>
    <dgm:pt modelId="{1A3E1511-11DA-4489-B2FB-038E93E22C00}">
      <dgm:prSet/>
      <dgm:spPr/>
      <dgm:t>
        <a:bodyPr/>
        <a:lstStyle/>
        <a:p>
          <a:r>
            <a:rPr lang="en-US"/>
            <a:t>Marketing</a:t>
          </a:r>
        </a:p>
      </dgm:t>
    </dgm:pt>
    <dgm:pt modelId="{6D21CA95-CE8D-4446-AD46-4840FE881519}" type="parTrans" cxnId="{6FBF626E-F4A7-4E70-B3E1-2068882A9E10}">
      <dgm:prSet/>
      <dgm:spPr/>
      <dgm:t>
        <a:bodyPr/>
        <a:lstStyle/>
        <a:p>
          <a:endParaRPr lang="en-US"/>
        </a:p>
      </dgm:t>
    </dgm:pt>
    <dgm:pt modelId="{F8656168-C62C-4632-B83A-2214C6B86847}" type="sibTrans" cxnId="{6FBF626E-F4A7-4E70-B3E1-2068882A9E10}">
      <dgm:prSet/>
      <dgm:spPr/>
      <dgm:t>
        <a:bodyPr/>
        <a:lstStyle/>
        <a:p>
          <a:endParaRPr lang="en-US"/>
        </a:p>
      </dgm:t>
    </dgm:pt>
    <dgm:pt modelId="{9C009D91-3A08-40B5-80E4-D3E45830ED28}" type="pres">
      <dgm:prSet presAssocID="{E3B74A77-BCFB-41D8-9E90-E524A23A03CB}" presName="diagram" presStyleCnt="0">
        <dgm:presLayoutVars>
          <dgm:dir/>
          <dgm:resizeHandles val="exact"/>
        </dgm:presLayoutVars>
      </dgm:prSet>
      <dgm:spPr/>
    </dgm:pt>
    <dgm:pt modelId="{7F10B676-F1BB-4EB2-97F4-155A00C4AFC8}" type="pres">
      <dgm:prSet presAssocID="{C5030305-FD5D-4E70-BEFA-E85705D30F88}" presName="node" presStyleLbl="node1" presStyleIdx="0" presStyleCnt="6">
        <dgm:presLayoutVars>
          <dgm:bulletEnabled val="1"/>
        </dgm:presLayoutVars>
      </dgm:prSet>
      <dgm:spPr/>
    </dgm:pt>
    <dgm:pt modelId="{30F99F2F-8A47-4FF5-AC7A-FE8F2181F56F}" type="pres">
      <dgm:prSet presAssocID="{2B8CA90B-965D-4712-B5B0-26977BE1C34F}" presName="sibTrans" presStyleCnt="0"/>
      <dgm:spPr/>
    </dgm:pt>
    <dgm:pt modelId="{07242338-0582-4514-87C9-4DC4EB9427B3}" type="pres">
      <dgm:prSet presAssocID="{5D5461FA-5027-4081-884B-64EBB97611DC}" presName="node" presStyleLbl="node1" presStyleIdx="1" presStyleCnt="6">
        <dgm:presLayoutVars>
          <dgm:bulletEnabled val="1"/>
        </dgm:presLayoutVars>
      </dgm:prSet>
      <dgm:spPr/>
    </dgm:pt>
    <dgm:pt modelId="{6B6E2D4D-AD3E-4028-8E43-C5F15E8479FE}" type="pres">
      <dgm:prSet presAssocID="{56A5098D-9A01-4F2F-BD9F-C3D3B4C81320}" presName="sibTrans" presStyleCnt="0"/>
      <dgm:spPr/>
    </dgm:pt>
    <dgm:pt modelId="{7D140F20-D020-450B-B5DB-12B77C3EC434}" type="pres">
      <dgm:prSet presAssocID="{5EA0B318-F471-4A4A-8A3A-63F23BF0BD1A}" presName="node" presStyleLbl="node1" presStyleIdx="2" presStyleCnt="6">
        <dgm:presLayoutVars>
          <dgm:bulletEnabled val="1"/>
        </dgm:presLayoutVars>
      </dgm:prSet>
      <dgm:spPr/>
    </dgm:pt>
    <dgm:pt modelId="{07450F63-5EF4-4B3D-90CC-5DD5A8A26A42}" type="pres">
      <dgm:prSet presAssocID="{E89C79C4-9F3C-41AD-9F41-13FD00FAB1B5}" presName="sibTrans" presStyleCnt="0"/>
      <dgm:spPr/>
    </dgm:pt>
    <dgm:pt modelId="{5B9F4D90-903F-444C-A35C-0BA93D7DEB30}" type="pres">
      <dgm:prSet presAssocID="{B284711C-340F-49BA-AD4C-EC15E2299B6C}" presName="node" presStyleLbl="node1" presStyleIdx="3" presStyleCnt="6">
        <dgm:presLayoutVars>
          <dgm:bulletEnabled val="1"/>
        </dgm:presLayoutVars>
      </dgm:prSet>
      <dgm:spPr/>
    </dgm:pt>
    <dgm:pt modelId="{F96110E1-F28C-4E2D-9F68-5DB4C46DDBF4}" type="pres">
      <dgm:prSet presAssocID="{7B518657-99A8-4D8D-92D4-D72F956DECB8}" presName="sibTrans" presStyleCnt="0"/>
      <dgm:spPr/>
    </dgm:pt>
    <dgm:pt modelId="{BF9F0C32-2C18-4BB4-A7C3-2BD35B9BCE1A}" type="pres">
      <dgm:prSet presAssocID="{32CC8256-22B9-4290-A17C-4DB9B7740959}" presName="node" presStyleLbl="node1" presStyleIdx="4" presStyleCnt="6">
        <dgm:presLayoutVars>
          <dgm:bulletEnabled val="1"/>
        </dgm:presLayoutVars>
      </dgm:prSet>
      <dgm:spPr/>
    </dgm:pt>
    <dgm:pt modelId="{31A2EC0A-0209-4C7D-AA63-2AAF0D9430C1}" type="pres">
      <dgm:prSet presAssocID="{F227FB5B-3282-40EB-8790-96A8CCA76EE1}" presName="sibTrans" presStyleCnt="0"/>
      <dgm:spPr/>
    </dgm:pt>
    <dgm:pt modelId="{4AD5F949-2BD5-48EE-A0A8-7C3587E427C7}" type="pres">
      <dgm:prSet presAssocID="{1A3E1511-11DA-4489-B2FB-038E93E22C00}" presName="node" presStyleLbl="node1" presStyleIdx="5" presStyleCnt="6">
        <dgm:presLayoutVars>
          <dgm:bulletEnabled val="1"/>
        </dgm:presLayoutVars>
      </dgm:prSet>
      <dgm:spPr/>
    </dgm:pt>
  </dgm:ptLst>
  <dgm:cxnLst>
    <dgm:cxn modelId="{D63FFF0E-CC8E-4245-AFD3-F82F3B2B4AB2}" srcId="{E3B74A77-BCFB-41D8-9E90-E524A23A03CB}" destId="{5D5461FA-5027-4081-884B-64EBB97611DC}" srcOrd="1" destOrd="0" parTransId="{3EBA1DC7-BA15-47E9-8A78-10C2F882108B}" sibTransId="{56A5098D-9A01-4F2F-BD9F-C3D3B4C81320}"/>
    <dgm:cxn modelId="{8528E118-06E8-4D47-B584-CE14C7D36DA5}" type="presOf" srcId="{C5030305-FD5D-4E70-BEFA-E85705D30F88}" destId="{7F10B676-F1BB-4EB2-97F4-155A00C4AFC8}" srcOrd="0" destOrd="0" presId="urn:microsoft.com/office/officeart/2005/8/layout/default"/>
    <dgm:cxn modelId="{60E89D1E-587F-447A-B6DB-6ABBEDE12EE6}" type="presOf" srcId="{5D5461FA-5027-4081-884B-64EBB97611DC}" destId="{07242338-0582-4514-87C9-4DC4EB9427B3}" srcOrd="0" destOrd="0" presId="urn:microsoft.com/office/officeart/2005/8/layout/default"/>
    <dgm:cxn modelId="{C650FB26-6DA8-4C8B-B55B-C0F2D61CE451}" type="presOf" srcId="{951BAE49-27F9-46FC-A3A3-5AEDED7CE848}" destId="{7F10B676-F1BB-4EB2-97F4-155A00C4AFC8}" srcOrd="0" destOrd="1" presId="urn:microsoft.com/office/officeart/2005/8/layout/default"/>
    <dgm:cxn modelId="{B2BF643B-EDFC-4FC7-8969-6808FA56DEC8}" srcId="{E3B74A77-BCFB-41D8-9E90-E524A23A03CB}" destId="{B284711C-340F-49BA-AD4C-EC15E2299B6C}" srcOrd="3" destOrd="0" parTransId="{B7CF946B-E9CB-4819-A685-0A9A93A691AD}" sibTransId="{7B518657-99A8-4D8D-92D4-D72F956DECB8}"/>
    <dgm:cxn modelId="{3A276F3D-8A85-49A2-B762-361A8062752D}" srcId="{C5030305-FD5D-4E70-BEFA-E85705D30F88}" destId="{951BAE49-27F9-46FC-A3A3-5AEDED7CE848}" srcOrd="0" destOrd="0" parTransId="{44AA2A97-187E-4801-B31D-41F0E4340C7E}" sibTransId="{58FED48A-3AF3-46CA-9558-F9EE55306D1A}"/>
    <dgm:cxn modelId="{596C5E67-9AF2-4FD3-9E72-F856A9D141F7}" type="presOf" srcId="{1A3E1511-11DA-4489-B2FB-038E93E22C00}" destId="{4AD5F949-2BD5-48EE-A0A8-7C3587E427C7}" srcOrd="0" destOrd="0" presId="urn:microsoft.com/office/officeart/2005/8/layout/default"/>
    <dgm:cxn modelId="{4D488147-14FD-4277-B517-50DB3991D31B}" srcId="{E3B74A77-BCFB-41D8-9E90-E524A23A03CB}" destId="{32CC8256-22B9-4290-A17C-4DB9B7740959}" srcOrd="4" destOrd="0" parTransId="{BD3A43E6-2219-42BA-B865-78EDF33F71BB}" sibTransId="{F227FB5B-3282-40EB-8790-96A8CCA76EE1}"/>
    <dgm:cxn modelId="{6FBF626E-F4A7-4E70-B3E1-2068882A9E10}" srcId="{E3B74A77-BCFB-41D8-9E90-E524A23A03CB}" destId="{1A3E1511-11DA-4489-B2FB-038E93E22C00}" srcOrd="5" destOrd="0" parTransId="{6D21CA95-CE8D-4446-AD46-4840FE881519}" sibTransId="{F8656168-C62C-4632-B83A-2214C6B86847}"/>
    <dgm:cxn modelId="{88F2D350-4FCB-40FF-A7EB-D9DE8AC792A4}" srcId="{E3B74A77-BCFB-41D8-9E90-E524A23A03CB}" destId="{5EA0B318-F471-4A4A-8A3A-63F23BF0BD1A}" srcOrd="2" destOrd="0" parTransId="{9B06C8ED-34BD-4EC8-92E1-6D5880182490}" sibTransId="{E89C79C4-9F3C-41AD-9F41-13FD00FAB1B5}"/>
    <dgm:cxn modelId="{5C225257-3D94-4AC5-96DF-5A7872D3F316}" type="presOf" srcId="{5EA0B318-F471-4A4A-8A3A-63F23BF0BD1A}" destId="{7D140F20-D020-450B-B5DB-12B77C3EC434}" srcOrd="0" destOrd="0" presId="urn:microsoft.com/office/officeart/2005/8/layout/default"/>
    <dgm:cxn modelId="{9D3D3A5A-8337-4E12-9AD5-BB762DCE7494}" type="presOf" srcId="{32CC8256-22B9-4290-A17C-4DB9B7740959}" destId="{BF9F0C32-2C18-4BB4-A7C3-2BD35B9BCE1A}" srcOrd="0" destOrd="0" presId="urn:microsoft.com/office/officeart/2005/8/layout/default"/>
    <dgm:cxn modelId="{BA43708D-7B74-4363-AE2C-7C6B94A0E34C}" type="presOf" srcId="{E3B74A77-BCFB-41D8-9E90-E524A23A03CB}" destId="{9C009D91-3A08-40B5-80E4-D3E45830ED28}" srcOrd="0" destOrd="0" presId="urn:microsoft.com/office/officeart/2005/8/layout/default"/>
    <dgm:cxn modelId="{AD023F9D-D7D8-4D4B-BE8C-6AD87D176C8D}" type="presOf" srcId="{B284711C-340F-49BA-AD4C-EC15E2299B6C}" destId="{5B9F4D90-903F-444C-A35C-0BA93D7DEB30}" srcOrd="0" destOrd="0" presId="urn:microsoft.com/office/officeart/2005/8/layout/default"/>
    <dgm:cxn modelId="{3F0F66BF-81AA-461B-BA14-224A8F32960B}" srcId="{E3B74A77-BCFB-41D8-9E90-E524A23A03CB}" destId="{C5030305-FD5D-4E70-BEFA-E85705D30F88}" srcOrd="0" destOrd="0" parTransId="{75B15E3E-4E96-496E-B64B-9DE0DD6C323A}" sibTransId="{2B8CA90B-965D-4712-B5B0-26977BE1C34F}"/>
    <dgm:cxn modelId="{04246FA0-F82F-44B6-8E87-C25EA3A9006D}" type="presParOf" srcId="{9C009D91-3A08-40B5-80E4-D3E45830ED28}" destId="{7F10B676-F1BB-4EB2-97F4-155A00C4AFC8}" srcOrd="0" destOrd="0" presId="urn:microsoft.com/office/officeart/2005/8/layout/default"/>
    <dgm:cxn modelId="{04E98406-D0F8-4CD9-AAA3-812EA0A89782}" type="presParOf" srcId="{9C009D91-3A08-40B5-80E4-D3E45830ED28}" destId="{30F99F2F-8A47-4FF5-AC7A-FE8F2181F56F}" srcOrd="1" destOrd="0" presId="urn:microsoft.com/office/officeart/2005/8/layout/default"/>
    <dgm:cxn modelId="{BE800F83-51FA-4AF4-B611-0C0DDD5FA86F}" type="presParOf" srcId="{9C009D91-3A08-40B5-80E4-D3E45830ED28}" destId="{07242338-0582-4514-87C9-4DC4EB9427B3}" srcOrd="2" destOrd="0" presId="urn:microsoft.com/office/officeart/2005/8/layout/default"/>
    <dgm:cxn modelId="{8A0A8AFA-6744-4544-90B8-37D8E4B1E042}" type="presParOf" srcId="{9C009D91-3A08-40B5-80E4-D3E45830ED28}" destId="{6B6E2D4D-AD3E-4028-8E43-C5F15E8479FE}" srcOrd="3" destOrd="0" presId="urn:microsoft.com/office/officeart/2005/8/layout/default"/>
    <dgm:cxn modelId="{738C863C-BCE0-4595-BD1D-8644F2C61D87}" type="presParOf" srcId="{9C009D91-3A08-40B5-80E4-D3E45830ED28}" destId="{7D140F20-D020-450B-B5DB-12B77C3EC434}" srcOrd="4" destOrd="0" presId="urn:microsoft.com/office/officeart/2005/8/layout/default"/>
    <dgm:cxn modelId="{495AF589-9795-4C04-BE60-6166F6F70318}" type="presParOf" srcId="{9C009D91-3A08-40B5-80E4-D3E45830ED28}" destId="{07450F63-5EF4-4B3D-90CC-5DD5A8A26A42}" srcOrd="5" destOrd="0" presId="urn:microsoft.com/office/officeart/2005/8/layout/default"/>
    <dgm:cxn modelId="{F61CC84D-3F38-4855-B2B1-23B63DDCCB1D}" type="presParOf" srcId="{9C009D91-3A08-40B5-80E4-D3E45830ED28}" destId="{5B9F4D90-903F-444C-A35C-0BA93D7DEB30}" srcOrd="6" destOrd="0" presId="urn:microsoft.com/office/officeart/2005/8/layout/default"/>
    <dgm:cxn modelId="{7CF3248C-AD3C-4EF6-BDA4-3A796D4DB6D2}" type="presParOf" srcId="{9C009D91-3A08-40B5-80E4-D3E45830ED28}" destId="{F96110E1-F28C-4E2D-9F68-5DB4C46DDBF4}" srcOrd="7" destOrd="0" presId="urn:microsoft.com/office/officeart/2005/8/layout/default"/>
    <dgm:cxn modelId="{E0C1A9BF-3481-4350-9675-97E34510828C}" type="presParOf" srcId="{9C009D91-3A08-40B5-80E4-D3E45830ED28}" destId="{BF9F0C32-2C18-4BB4-A7C3-2BD35B9BCE1A}" srcOrd="8" destOrd="0" presId="urn:microsoft.com/office/officeart/2005/8/layout/default"/>
    <dgm:cxn modelId="{92D4BCF7-626F-45BD-9487-C76BE74B2D67}" type="presParOf" srcId="{9C009D91-3A08-40B5-80E4-D3E45830ED28}" destId="{31A2EC0A-0209-4C7D-AA63-2AAF0D9430C1}" srcOrd="9" destOrd="0" presId="urn:microsoft.com/office/officeart/2005/8/layout/default"/>
    <dgm:cxn modelId="{A491DC30-2FBB-44E6-A809-760967CE45E0}" type="presParOf" srcId="{9C009D91-3A08-40B5-80E4-D3E45830ED28}" destId="{4AD5F949-2BD5-48EE-A0A8-7C3587E427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B2855-D81E-4214-8747-F838DB6FF3E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73BDBB-4489-4C48-B428-3C18F80DEE78}">
      <dgm:prSet/>
      <dgm:spPr/>
      <dgm:t>
        <a:bodyPr/>
        <a:lstStyle/>
        <a:p>
          <a:r>
            <a:rPr lang="en-US"/>
            <a:t>Gross Rental Income</a:t>
          </a:r>
        </a:p>
      </dgm:t>
    </dgm:pt>
    <dgm:pt modelId="{EE9D2C85-8A4F-4BC3-81B9-D4AC2F7B63AB}" type="parTrans" cxnId="{11909414-61D9-402E-9A2D-2CB76C90021E}">
      <dgm:prSet/>
      <dgm:spPr/>
      <dgm:t>
        <a:bodyPr/>
        <a:lstStyle/>
        <a:p>
          <a:endParaRPr lang="en-US"/>
        </a:p>
      </dgm:t>
    </dgm:pt>
    <dgm:pt modelId="{638E8293-6C70-4EB5-A668-F619A7E04020}" type="sibTrans" cxnId="{11909414-61D9-402E-9A2D-2CB76C90021E}">
      <dgm:prSet/>
      <dgm:spPr/>
      <dgm:t>
        <a:bodyPr/>
        <a:lstStyle/>
        <a:p>
          <a:endParaRPr lang="en-US"/>
        </a:p>
      </dgm:t>
    </dgm:pt>
    <dgm:pt modelId="{FC466B3B-F98C-4D5A-B285-FAAD5881417A}">
      <dgm:prSet/>
      <dgm:spPr/>
      <dgm:t>
        <a:bodyPr/>
        <a:lstStyle/>
        <a:p>
          <a:r>
            <a:rPr lang="en-US"/>
            <a:t>Less: Vacancy (8-15% of Gross Income)</a:t>
          </a:r>
        </a:p>
      </dgm:t>
    </dgm:pt>
    <dgm:pt modelId="{957940C5-FA0C-4DD4-A34B-CBE1C4F53FAE}" type="parTrans" cxnId="{8B80D0D5-420E-442F-9989-C11F8400AE61}">
      <dgm:prSet/>
      <dgm:spPr/>
      <dgm:t>
        <a:bodyPr/>
        <a:lstStyle/>
        <a:p>
          <a:endParaRPr lang="en-US"/>
        </a:p>
      </dgm:t>
    </dgm:pt>
    <dgm:pt modelId="{9F0D783C-9E58-484A-A68C-7673F9E15045}" type="sibTrans" cxnId="{8B80D0D5-420E-442F-9989-C11F8400AE61}">
      <dgm:prSet/>
      <dgm:spPr/>
      <dgm:t>
        <a:bodyPr/>
        <a:lstStyle/>
        <a:p>
          <a:endParaRPr lang="en-US"/>
        </a:p>
      </dgm:t>
    </dgm:pt>
    <dgm:pt modelId="{5D295790-182B-481F-9E8F-96CDFC9AB773}">
      <dgm:prSet/>
      <dgm:spPr/>
      <dgm:t>
        <a:bodyPr/>
        <a:lstStyle/>
        <a:p>
          <a:r>
            <a:rPr lang="en-US" i="1"/>
            <a:t>EQUALS</a:t>
          </a:r>
          <a:endParaRPr lang="en-US"/>
        </a:p>
      </dgm:t>
    </dgm:pt>
    <dgm:pt modelId="{D89E092B-A199-4155-96DB-9833B1F9C8F0}" type="parTrans" cxnId="{45807AAA-7C2F-4B1C-B6C2-EE7BC66CCCE4}">
      <dgm:prSet/>
      <dgm:spPr/>
      <dgm:t>
        <a:bodyPr/>
        <a:lstStyle/>
        <a:p>
          <a:endParaRPr lang="en-US"/>
        </a:p>
      </dgm:t>
    </dgm:pt>
    <dgm:pt modelId="{25F8608F-45B2-46D3-B8C5-4C0C657203F6}" type="sibTrans" cxnId="{45807AAA-7C2F-4B1C-B6C2-EE7BC66CCCE4}">
      <dgm:prSet/>
      <dgm:spPr/>
      <dgm:t>
        <a:bodyPr/>
        <a:lstStyle/>
        <a:p>
          <a:endParaRPr lang="en-US"/>
        </a:p>
      </dgm:t>
    </dgm:pt>
    <dgm:pt modelId="{9FC80B47-428D-49B4-ADC3-EC5C708C3CFB}">
      <dgm:prSet/>
      <dgm:spPr/>
      <dgm:t>
        <a:bodyPr/>
        <a:lstStyle/>
        <a:p>
          <a:r>
            <a:rPr lang="en-US"/>
            <a:t>Effective Gross Income</a:t>
          </a:r>
        </a:p>
      </dgm:t>
    </dgm:pt>
    <dgm:pt modelId="{620AB975-8222-41CE-80E1-566E5A19E4C2}" type="parTrans" cxnId="{0F4F61BB-9E19-4C15-861F-E448B8054FD6}">
      <dgm:prSet/>
      <dgm:spPr/>
      <dgm:t>
        <a:bodyPr/>
        <a:lstStyle/>
        <a:p>
          <a:endParaRPr lang="en-US"/>
        </a:p>
      </dgm:t>
    </dgm:pt>
    <dgm:pt modelId="{DE96B1B8-699E-4600-990A-58B1479096DB}" type="sibTrans" cxnId="{0F4F61BB-9E19-4C15-861F-E448B8054FD6}">
      <dgm:prSet/>
      <dgm:spPr/>
      <dgm:t>
        <a:bodyPr/>
        <a:lstStyle/>
        <a:p>
          <a:endParaRPr lang="en-US"/>
        </a:p>
      </dgm:t>
    </dgm:pt>
    <dgm:pt modelId="{1E4BED08-13FD-4747-85C6-024D8DDC6E62}">
      <dgm:prSet/>
      <dgm:spPr/>
      <dgm:t>
        <a:bodyPr/>
        <a:lstStyle/>
        <a:p>
          <a:r>
            <a:rPr lang="en-US"/>
            <a:t>Less: Expense</a:t>
          </a:r>
        </a:p>
      </dgm:t>
    </dgm:pt>
    <dgm:pt modelId="{70C0D558-2B6E-469A-BBA2-F601C081AE13}" type="parTrans" cxnId="{F2B54760-FA69-4701-8CB3-89168FC84D94}">
      <dgm:prSet/>
      <dgm:spPr/>
      <dgm:t>
        <a:bodyPr/>
        <a:lstStyle/>
        <a:p>
          <a:endParaRPr lang="en-US"/>
        </a:p>
      </dgm:t>
    </dgm:pt>
    <dgm:pt modelId="{366B9304-B4E0-48A2-BE47-E1866606D7FA}" type="sibTrans" cxnId="{F2B54760-FA69-4701-8CB3-89168FC84D94}">
      <dgm:prSet/>
      <dgm:spPr/>
      <dgm:t>
        <a:bodyPr/>
        <a:lstStyle/>
        <a:p>
          <a:endParaRPr lang="en-US"/>
        </a:p>
      </dgm:t>
    </dgm:pt>
    <dgm:pt modelId="{421B7AEA-4977-4CA2-ADA0-D285F0FDEEBE}">
      <dgm:prSet/>
      <dgm:spPr/>
      <dgm:t>
        <a:bodyPr/>
        <a:lstStyle/>
        <a:p>
          <a:r>
            <a:rPr lang="en-US"/>
            <a:t>Operating Expenses</a:t>
          </a:r>
        </a:p>
      </dgm:t>
    </dgm:pt>
    <dgm:pt modelId="{A0158A6C-012F-4B4D-BE06-910BD3F00019}" type="parTrans" cxnId="{2E41221B-BBD2-4EBA-B017-3106B0CB0C8F}">
      <dgm:prSet/>
      <dgm:spPr/>
      <dgm:t>
        <a:bodyPr/>
        <a:lstStyle/>
        <a:p>
          <a:endParaRPr lang="en-US"/>
        </a:p>
      </dgm:t>
    </dgm:pt>
    <dgm:pt modelId="{7B872DAC-D561-479D-A8AC-35A3E269F1D7}" type="sibTrans" cxnId="{2E41221B-BBD2-4EBA-B017-3106B0CB0C8F}">
      <dgm:prSet/>
      <dgm:spPr/>
      <dgm:t>
        <a:bodyPr/>
        <a:lstStyle/>
        <a:p>
          <a:endParaRPr lang="en-US"/>
        </a:p>
      </dgm:t>
    </dgm:pt>
    <dgm:pt modelId="{829456A8-B3BA-432C-A5A3-7B7EEC206CCE}">
      <dgm:prSet/>
      <dgm:spPr/>
      <dgm:t>
        <a:bodyPr/>
        <a:lstStyle/>
        <a:p>
          <a:r>
            <a:rPr lang="en-US"/>
            <a:t>Management Fees</a:t>
          </a:r>
        </a:p>
      </dgm:t>
    </dgm:pt>
    <dgm:pt modelId="{5FB3604B-380B-462D-8860-5FFB56D0771D}" type="parTrans" cxnId="{092F6DE8-7930-4AF2-8873-CD545DEFEDA6}">
      <dgm:prSet/>
      <dgm:spPr/>
      <dgm:t>
        <a:bodyPr/>
        <a:lstStyle/>
        <a:p>
          <a:endParaRPr lang="en-US"/>
        </a:p>
      </dgm:t>
    </dgm:pt>
    <dgm:pt modelId="{0DAFB7F0-2879-4A0C-9FF9-ADC36D5FF8CD}" type="sibTrans" cxnId="{092F6DE8-7930-4AF2-8873-CD545DEFEDA6}">
      <dgm:prSet/>
      <dgm:spPr/>
      <dgm:t>
        <a:bodyPr/>
        <a:lstStyle/>
        <a:p>
          <a:endParaRPr lang="en-US"/>
        </a:p>
      </dgm:t>
    </dgm:pt>
    <dgm:pt modelId="{87360C97-5985-4CE0-9E2E-C3A1670063CC}">
      <dgm:prSet/>
      <dgm:spPr/>
      <dgm:t>
        <a:bodyPr/>
        <a:lstStyle/>
        <a:p>
          <a:r>
            <a:rPr lang="en-US"/>
            <a:t>Taxes and Insurance</a:t>
          </a:r>
        </a:p>
      </dgm:t>
    </dgm:pt>
    <dgm:pt modelId="{B16D2544-792D-4DBF-AA9A-0A01328AD340}" type="parTrans" cxnId="{2ED6A6D3-7A41-4867-9EE6-746B3501F24F}">
      <dgm:prSet/>
      <dgm:spPr/>
      <dgm:t>
        <a:bodyPr/>
        <a:lstStyle/>
        <a:p>
          <a:endParaRPr lang="en-US"/>
        </a:p>
      </dgm:t>
    </dgm:pt>
    <dgm:pt modelId="{4D5C67BE-12E8-4C04-8164-6DB647340D19}" type="sibTrans" cxnId="{2ED6A6D3-7A41-4867-9EE6-746B3501F24F}">
      <dgm:prSet/>
      <dgm:spPr/>
      <dgm:t>
        <a:bodyPr/>
        <a:lstStyle/>
        <a:p>
          <a:endParaRPr lang="en-US"/>
        </a:p>
      </dgm:t>
    </dgm:pt>
    <dgm:pt modelId="{57EDEE9F-13E6-470F-9B50-EC7F33CDEBEC}">
      <dgm:prSet/>
      <dgm:spPr/>
      <dgm:t>
        <a:bodyPr/>
        <a:lstStyle/>
        <a:p>
          <a:r>
            <a:rPr lang="en-US"/>
            <a:t>Utility Expenses</a:t>
          </a:r>
        </a:p>
      </dgm:t>
    </dgm:pt>
    <dgm:pt modelId="{638432A1-8913-40ED-B254-6E1C5EB349CC}" type="parTrans" cxnId="{0B52DFC1-505B-433B-9E7E-BD67BA6A2EA4}">
      <dgm:prSet/>
      <dgm:spPr/>
      <dgm:t>
        <a:bodyPr/>
        <a:lstStyle/>
        <a:p>
          <a:endParaRPr lang="en-US"/>
        </a:p>
      </dgm:t>
    </dgm:pt>
    <dgm:pt modelId="{4A8F55E8-9D98-4A20-B4FC-0FBA3F6A98BE}" type="sibTrans" cxnId="{0B52DFC1-505B-433B-9E7E-BD67BA6A2EA4}">
      <dgm:prSet/>
      <dgm:spPr/>
      <dgm:t>
        <a:bodyPr/>
        <a:lstStyle/>
        <a:p>
          <a:endParaRPr lang="en-US"/>
        </a:p>
      </dgm:t>
    </dgm:pt>
    <dgm:pt modelId="{3E84F9DA-263A-4DD1-8064-A1662C074755}">
      <dgm:prSet/>
      <dgm:spPr/>
      <dgm:t>
        <a:bodyPr/>
        <a:lstStyle/>
        <a:p>
          <a:r>
            <a:rPr lang="en-US"/>
            <a:t>Accounting / Legal</a:t>
          </a:r>
        </a:p>
      </dgm:t>
    </dgm:pt>
    <dgm:pt modelId="{9E8E4E49-A18F-4754-8F7A-9B54AFA2EB61}" type="parTrans" cxnId="{BF07C377-EA1E-4F1C-A65A-1077C39D1705}">
      <dgm:prSet/>
      <dgm:spPr/>
      <dgm:t>
        <a:bodyPr/>
        <a:lstStyle/>
        <a:p>
          <a:endParaRPr lang="en-US"/>
        </a:p>
      </dgm:t>
    </dgm:pt>
    <dgm:pt modelId="{0A2A0570-54AB-4AB8-ABFC-4DC7E58E318B}" type="sibTrans" cxnId="{BF07C377-EA1E-4F1C-A65A-1077C39D1705}">
      <dgm:prSet/>
      <dgm:spPr/>
      <dgm:t>
        <a:bodyPr/>
        <a:lstStyle/>
        <a:p>
          <a:endParaRPr lang="en-US"/>
        </a:p>
      </dgm:t>
    </dgm:pt>
    <dgm:pt modelId="{194DC066-9CA8-45FF-B4BE-16E8563F7209}">
      <dgm:prSet/>
      <dgm:spPr/>
      <dgm:t>
        <a:bodyPr/>
        <a:lstStyle/>
        <a:p>
          <a:r>
            <a:rPr lang="en-US"/>
            <a:t>Marketing</a:t>
          </a:r>
        </a:p>
      </dgm:t>
    </dgm:pt>
    <dgm:pt modelId="{3CC2CEAE-5F87-40A7-BAE7-0B9B8C6BEADC}" type="parTrans" cxnId="{642ABE2A-2BA5-44C7-A90F-02F186629799}">
      <dgm:prSet/>
      <dgm:spPr/>
      <dgm:t>
        <a:bodyPr/>
        <a:lstStyle/>
        <a:p>
          <a:endParaRPr lang="en-US"/>
        </a:p>
      </dgm:t>
    </dgm:pt>
    <dgm:pt modelId="{2F37B28C-DE68-4728-A09A-DCE0545A0B28}" type="sibTrans" cxnId="{642ABE2A-2BA5-44C7-A90F-02F186629799}">
      <dgm:prSet/>
      <dgm:spPr/>
      <dgm:t>
        <a:bodyPr/>
        <a:lstStyle/>
        <a:p>
          <a:endParaRPr lang="en-US"/>
        </a:p>
      </dgm:t>
    </dgm:pt>
    <dgm:pt modelId="{F7C32762-7451-4CA2-A54E-02374D1D4A1E}">
      <dgm:prSet/>
      <dgm:spPr/>
      <dgm:t>
        <a:bodyPr/>
        <a:lstStyle/>
        <a:p>
          <a:r>
            <a:rPr lang="en-US" i="1"/>
            <a:t>EQUALS</a:t>
          </a:r>
          <a:endParaRPr lang="en-US"/>
        </a:p>
      </dgm:t>
    </dgm:pt>
    <dgm:pt modelId="{30561233-B218-4006-B9A0-B199877C703C}" type="parTrans" cxnId="{8F127436-2C46-4B4D-843B-E7E4AB542ECE}">
      <dgm:prSet/>
      <dgm:spPr/>
      <dgm:t>
        <a:bodyPr/>
        <a:lstStyle/>
        <a:p>
          <a:endParaRPr lang="en-US"/>
        </a:p>
      </dgm:t>
    </dgm:pt>
    <dgm:pt modelId="{79C3A422-AF36-4D8E-AAF1-0C917CE6417D}" type="sibTrans" cxnId="{8F127436-2C46-4B4D-843B-E7E4AB542ECE}">
      <dgm:prSet/>
      <dgm:spPr/>
      <dgm:t>
        <a:bodyPr/>
        <a:lstStyle/>
        <a:p>
          <a:endParaRPr lang="en-US"/>
        </a:p>
      </dgm:t>
    </dgm:pt>
    <dgm:pt modelId="{C876A7A0-EF82-4C2B-A01B-E5875FDF454E}">
      <dgm:prSet/>
      <dgm:spPr/>
      <dgm:t>
        <a:bodyPr/>
        <a:lstStyle/>
        <a:p>
          <a:r>
            <a:rPr lang="en-US" b="1"/>
            <a:t>Net Operating Income (NOI)</a:t>
          </a:r>
          <a:endParaRPr lang="en-US"/>
        </a:p>
      </dgm:t>
    </dgm:pt>
    <dgm:pt modelId="{F76F38AA-3EA2-4D6A-B16C-9EB3DCDDF4F8}" type="parTrans" cxnId="{345DD16E-6BE7-48EA-AA41-8516D730A51A}">
      <dgm:prSet/>
      <dgm:spPr/>
      <dgm:t>
        <a:bodyPr/>
        <a:lstStyle/>
        <a:p>
          <a:endParaRPr lang="en-US"/>
        </a:p>
      </dgm:t>
    </dgm:pt>
    <dgm:pt modelId="{001CAC6C-E5EA-4639-8727-4781B3662D66}" type="sibTrans" cxnId="{345DD16E-6BE7-48EA-AA41-8516D730A51A}">
      <dgm:prSet/>
      <dgm:spPr/>
      <dgm:t>
        <a:bodyPr/>
        <a:lstStyle/>
        <a:p>
          <a:endParaRPr lang="en-US"/>
        </a:p>
      </dgm:t>
    </dgm:pt>
    <dgm:pt modelId="{BD3B3B46-9E24-49F4-9660-7015CD91807C}" type="pres">
      <dgm:prSet presAssocID="{DF0B2855-D81E-4214-8747-F838DB6FF3EA}" presName="linear" presStyleCnt="0">
        <dgm:presLayoutVars>
          <dgm:animLvl val="lvl"/>
          <dgm:resizeHandles val="exact"/>
        </dgm:presLayoutVars>
      </dgm:prSet>
      <dgm:spPr/>
    </dgm:pt>
    <dgm:pt modelId="{41344E65-7B33-48D2-BEAD-B35F8C270B45}" type="pres">
      <dgm:prSet presAssocID="{E073BDBB-4489-4C48-B428-3C18F80DEE7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6E6AF2D-C15D-4AFB-BB58-3CF493D35937}" type="pres">
      <dgm:prSet presAssocID="{638E8293-6C70-4EB5-A668-F619A7E04020}" presName="spacer" presStyleCnt="0"/>
      <dgm:spPr/>
    </dgm:pt>
    <dgm:pt modelId="{4A1C44CB-4906-4D34-9336-58DFA074E815}" type="pres">
      <dgm:prSet presAssocID="{FC466B3B-F98C-4D5A-B285-FAAD588141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640C612-D292-46DA-8D00-AE1F6311004E}" type="pres">
      <dgm:prSet presAssocID="{9F0D783C-9E58-484A-A68C-7673F9E15045}" presName="spacer" presStyleCnt="0"/>
      <dgm:spPr/>
    </dgm:pt>
    <dgm:pt modelId="{F1CE60E6-D695-483C-AFA7-DC37ABA3DF09}" type="pres">
      <dgm:prSet presAssocID="{5D295790-182B-481F-9E8F-96CDFC9AB77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44F0BEF-AF38-4AD3-8B32-F447DD9C4713}" type="pres">
      <dgm:prSet presAssocID="{25F8608F-45B2-46D3-B8C5-4C0C657203F6}" presName="spacer" presStyleCnt="0"/>
      <dgm:spPr/>
    </dgm:pt>
    <dgm:pt modelId="{2A712741-8CFA-4151-879B-772E745DA508}" type="pres">
      <dgm:prSet presAssocID="{9FC80B47-428D-49B4-ADC3-EC5C708C3CF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8D93753-06E2-43B0-96DD-71E6B2CBC890}" type="pres">
      <dgm:prSet presAssocID="{DE96B1B8-699E-4600-990A-58B1479096DB}" presName="spacer" presStyleCnt="0"/>
      <dgm:spPr/>
    </dgm:pt>
    <dgm:pt modelId="{25888E7B-CCA7-492E-BC85-38E997065DA9}" type="pres">
      <dgm:prSet presAssocID="{1E4BED08-13FD-4747-85C6-024D8DDC6E6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5FDFA32-0952-4E64-B608-362B06FC95FD}" type="pres">
      <dgm:prSet presAssocID="{1E4BED08-13FD-4747-85C6-024D8DDC6E62}" presName="childText" presStyleLbl="revTx" presStyleIdx="0" presStyleCnt="1">
        <dgm:presLayoutVars>
          <dgm:bulletEnabled val="1"/>
        </dgm:presLayoutVars>
      </dgm:prSet>
      <dgm:spPr/>
    </dgm:pt>
    <dgm:pt modelId="{3A25868F-26CF-44C3-A054-03B7AD0CA57A}" type="pres">
      <dgm:prSet presAssocID="{F7C32762-7451-4CA2-A54E-02374D1D4A1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A452B60-0D9B-4737-8ED6-FA7D4A4BFF49}" type="pres">
      <dgm:prSet presAssocID="{79C3A422-AF36-4D8E-AAF1-0C917CE6417D}" presName="spacer" presStyleCnt="0"/>
      <dgm:spPr/>
    </dgm:pt>
    <dgm:pt modelId="{0D133801-ADD0-4977-8A44-079794F77FA4}" type="pres">
      <dgm:prSet presAssocID="{C876A7A0-EF82-4C2B-A01B-E5875FDF454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F56DB07-D619-4544-8E97-B4FF5426D049}" type="presOf" srcId="{DF0B2855-D81E-4214-8747-F838DB6FF3EA}" destId="{BD3B3B46-9E24-49F4-9660-7015CD91807C}" srcOrd="0" destOrd="0" presId="urn:microsoft.com/office/officeart/2005/8/layout/vList2"/>
    <dgm:cxn modelId="{44E68B0F-E92B-4616-8F2E-DF1E84054447}" type="presOf" srcId="{F7C32762-7451-4CA2-A54E-02374D1D4A1E}" destId="{3A25868F-26CF-44C3-A054-03B7AD0CA57A}" srcOrd="0" destOrd="0" presId="urn:microsoft.com/office/officeart/2005/8/layout/vList2"/>
    <dgm:cxn modelId="{11909414-61D9-402E-9A2D-2CB76C90021E}" srcId="{DF0B2855-D81E-4214-8747-F838DB6FF3EA}" destId="{E073BDBB-4489-4C48-B428-3C18F80DEE78}" srcOrd="0" destOrd="0" parTransId="{EE9D2C85-8A4F-4BC3-81B9-D4AC2F7B63AB}" sibTransId="{638E8293-6C70-4EB5-A668-F619A7E04020}"/>
    <dgm:cxn modelId="{2E41221B-BBD2-4EBA-B017-3106B0CB0C8F}" srcId="{1E4BED08-13FD-4747-85C6-024D8DDC6E62}" destId="{421B7AEA-4977-4CA2-ADA0-D285F0FDEEBE}" srcOrd="0" destOrd="0" parTransId="{A0158A6C-012F-4B4D-BE06-910BD3F00019}" sibTransId="{7B872DAC-D561-479D-A8AC-35A3E269F1D7}"/>
    <dgm:cxn modelId="{E74A351C-8C8A-4CCF-BEB4-68895C7EFF6B}" type="presOf" srcId="{829456A8-B3BA-432C-A5A3-7B7EEC206CCE}" destId="{F5FDFA32-0952-4E64-B608-362B06FC95FD}" srcOrd="0" destOrd="1" presId="urn:microsoft.com/office/officeart/2005/8/layout/vList2"/>
    <dgm:cxn modelId="{F672C823-DCB3-421F-9310-AFFCDF48014B}" type="presOf" srcId="{421B7AEA-4977-4CA2-ADA0-D285F0FDEEBE}" destId="{F5FDFA32-0952-4E64-B608-362B06FC95FD}" srcOrd="0" destOrd="0" presId="urn:microsoft.com/office/officeart/2005/8/layout/vList2"/>
    <dgm:cxn modelId="{642ABE2A-2BA5-44C7-A90F-02F186629799}" srcId="{1E4BED08-13FD-4747-85C6-024D8DDC6E62}" destId="{194DC066-9CA8-45FF-B4BE-16E8563F7209}" srcOrd="5" destOrd="0" parTransId="{3CC2CEAE-5F87-40A7-BAE7-0B9B8C6BEADC}" sibTransId="{2F37B28C-DE68-4728-A09A-DCE0545A0B28}"/>
    <dgm:cxn modelId="{AB85322C-8DDE-4CC0-9043-DE0EA4ECE644}" type="presOf" srcId="{87360C97-5985-4CE0-9E2E-C3A1670063CC}" destId="{F5FDFA32-0952-4E64-B608-362B06FC95FD}" srcOrd="0" destOrd="2" presId="urn:microsoft.com/office/officeart/2005/8/layout/vList2"/>
    <dgm:cxn modelId="{8F127436-2C46-4B4D-843B-E7E4AB542ECE}" srcId="{DF0B2855-D81E-4214-8747-F838DB6FF3EA}" destId="{F7C32762-7451-4CA2-A54E-02374D1D4A1E}" srcOrd="5" destOrd="0" parTransId="{30561233-B218-4006-B9A0-B199877C703C}" sibTransId="{79C3A422-AF36-4D8E-AAF1-0C917CE6417D}"/>
    <dgm:cxn modelId="{F2B54760-FA69-4701-8CB3-89168FC84D94}" srcId="{DF0B2855-D81E-4214-8747-F838DB6FF3EA}" destId="{1E4BED08-13FD-4747-85C6-024D8DDC6E62}" srcOrd="4" destOrd="0" parTransId="{70C0D558-2B6E-469A-BBA2-F601C081AE13}" sibTransId="{366B9304-B4E0-48A2-BE47-E1866606D7FA}"/>
    <dgm:cxn modelId="{877B1248-4661-4442-84DD-4D3635C8EF15}" type="presOf" srcId="{5D295790-182B-481F-9E8F-96CDFC9AB773}" destId="{F1CE60E6-D695-483C-AFA7-DC37ABA3DF09}" srcOrd="0" destOrd="0" presId="urn:microsoft.com/office/officeart/2005/8/layout/vList2"/>
    <dgm:cxn modelId="{345DD16E-6BE7-48EA-AA41-8516D730A51A}" srcId="{DF0B2855-D81E-4214-8747-F838DB6FF3EA}" destId="{C876A7A0-EF82-4C2B-A01B-E5875FDF454E}" srcOrd="6" destOrd="0" parTransId="{F76F38AA-3EA2-4D6A-B16C-9EB3DCDDF4F8}" sibTransId="{001CAC6C-E5EA-4639-8727-4781B3662D66}"/>
    <dgm:cxn modelId="{422B7C75-4E53-4BDD-AA11-781ABDDB428B}" type="presOf" srcId="{C876A7A0-EF82-4C2B-A01B-E5875FDF454E}" destId="{0D133801-ADD0-4977-8A44-079794F77FA4}" srcOrd="0" destOrd="0" presId="urn:microsoft.com/office/officeart/2005/8/layout/vList2"/>
    <dgm:cxn modelId="{BF07C377-EA1E-4F1C-A65A-1077C39D1705}" srcId="{1E4BED08-13FD-4747-85C6-024D8DDC6E62}" destId="{3E84F9DA-263A-4DD1-8064-A1662C074755}" srcOrd="4" destOrd="0" parTransId="{9E8E4E49-A18F-4754-8F7A-9B54AFA2EB61}" sibTransId="{0A2A0570-54AB-4AB8-ABFC-4DC7E58E318B}"/>
    <dgm:cxn modelId="{DF83117B-9E01-43B8-ACCC-34949726ED7E}" type="presOf" srcId="{3E84F9DA-263A-4DD1-8064-A1662C074755}" destId="{F5FDFA32-0952-4E64-B608-362B06FC95FD}" srcOrd="0" destOrd="4" presId="urn:microsoft.com/office/officeart/2005/8/layout/vList2"/>
    <dgm:cxn modelId="{FF075082-5A0C-4A3B-A9C0-4BB2E4C2D37F}" type="presOf" srcId="{194DC066-9CA8-45FF-B4BE-16E8563F7209}" destId="{F5FDFA32-0952-4E64-B608-362B06FC95FD}" srcOrd="0" destOrd="5" presId="urn:microsoft.com/office/officeart/2005/8/layout/vList2"/>
    <dgm:cxn modelId="{5FFC1286-0AA5-437C-BAD8-022985FE99B5}" type="presOf" srcId="{9FC80B47-428D-49B4-ADC3-EC5C708C3CFB}" destId="{2A712741-8CFA-4151-879B-772E745DA508}" srcOrd="0" destOrd="0" presId="urn:microsoft.com/office/officeart/2005/8/layout/vList2"/>
    <dgm:cxn modelId="{8682D48F-FBEE-4E75-9B6D-C5BD2220BB62}" type="presOf" srcId="{57EDEE9F-13E6-470F-9B50-EC7F33CDEBEC}" destId="{F5FDFA32-0952-4E64-B608-362B06FC95FD}" srcOrd="0" destOrd="3" presId="urn:microsoft.com/office/officeart/2005/8/layout/vList2"/>
    <dgm:cxn modelId="{F206769B-3A2E-480B-B29F-4059F4725D4A}" type="presOf" srcId="{FC466B3B-F98C-4D5A-B285-FAAD5881417A}" destId="{4A1C44CB-4906-4D34-9336-58DFA074E815}" srcOrd="0" destOrd="0" presId="urn:microsoft.com/office/officeart/2005/8/layout/vList2"/>
    <dgm:cxn modelId="{CE7BB9A0-43F6-4519-9CAB-5F1675276F93}" type="presOf" srcId="{E073BDBB-4489-4C48-B428-3C18F80DEE78}" destId="{41344E65-7B33-48D2-BEAD-B35F8C270B45}" srcOrd="0" destOrd="0" presId="urn:microsoft.com/office/officeart/2005/8/layout/vList2"/>
    <dgm:cxn modelId="{45807AAA-7C2F-4B1C-B6C2-EE7BC66CCCE4}" srcId="{DF0B2855-D81E-4214-8747-F838DB6FF3EA}" destId="{5D295790-182B-481F-9E8F-96CDFC9AB773}" srcOrd="2" destOrd="0" parTransId="{D89E092B-A199-4155-96DB-9833B1F9C8F0}" sibTransId="{25F8608F-45B2-46D3-B8C5-4C0C657203F6}"/>
    <dgm:cxn modelId="{0F4F61BB-9E19-4C15-861F-E448B8054FD6}" srcId="{DF0B2855-D81E-4214-8747-F838DB6FF3EA}" destId="{9FC80B47-428D-49B4-ADC3-EC5C708C3CFB}" srcOrd="3" destOrd="0" parTransId="{620AB975-8222-41CE-80E1-566E5A19E4C2}" sibTransId="{DE96B1B8-699E-4600-990A-58B1479096DB}"/>
    <dgm:cxn modelId="{0B52DFC1-505B-433B-9E7E-BD67BA6A2EA4}" srcId="{1E4BED08-13FD-4747-85C6-024D8DDC6E62}" destId="{57EDEE9F-13E6-470F-9B50-EC7F33CDEBEC}" srcOrd="3" destOrd="0" parTransId="{638432A1-8913-40ED-B254-6E1C5EB349CC}" sibTransId="{4A8F55E8-9D98-4A20-B4FC-0FBA3F6A98BE}"/>
    <dgm:cxn modelId="{38CBD9CA-7D9D-4758-8EF5-BC2F07B95362}" type="presOf" srcId="{1E4BED08-13FD-4747-85C6-024D8DDC6E62}" destId="{25888E7B-CCA7-492E-BC85-38E997065DA9}" srcOrd="0" destOrd="0" presId="urn:microsoft.com/office/officeart/2005/8/layout/vList2"/>
    <dgm:cxn modelId="{2ED6A6D3-7A41-4867-9EE6-746B3501F24F}" srcId="{1E4BED08-13FD-4747-85C6-024D8DDC6E62}" destId="{87360C97-5985-4CE0-9E2E-C3A1670063CC}" srcOrd="2" destOrd="0" parTransId="{B16D2544-792D-4DBF-AA9A-0A01328AD340}" sibTransId="{4D5C67BE-12E8-4C04-8164-6DB647340D19}"/>
    <dgm:cxn modelId="{8B80D0D5-420E-442F-9989-C11F8400AE61}" srcId="{DF0B2855-D81E-4214-8747-F838DB6FF3EA}" destId="{FC466B3B-F98C-4D5A-B285-FAAD5881417A}" srcOrd="1" destOrd="0" parTransId="{957940C5-FA0C-4DD4-A34B-CBE1C4F53FAE}" sibTransId="{9F0D783C-9E58-484A-A68C-7673F9E15045}"/>
    <dgm:cxn modelId="{092F6DE8-7930-4AF2-8873-CD545DEFEDA6}" srcId="{1E4BED08-13FD-4747-85C6-024D8DDC6E62}" destId="{829456A8-B3BA-432C-A5A3-7B7EEC206CCE}" srcOrd="1" destOrd="0" parTransId="{5FB3604B-380B-462D-8860-5FFB56D0771D}" sibTransId="{0DAFB7F0-2879-4A0C-9FF9-ADC36D5FF8CD}"/>
    <dgm:cxn modelId="{848DDFC9-1C27-41EE-B420-86A4FCD004AB}" type="presParOf" srcId="{BD3B3B46-9E24-49F4-9660-7015CD91807C}" destId="{41344E65-7B33-48D2-BEAD-B35F8C270B45}" srcOrd="0" destOrd="0" presId="urn:microsoft.com/office/officeart/2005/8/layout/vList2"/>
    <dgm:cxn modelId="{6293E0B4-D5C3-40CD-B59F-B3151F465B80}" type="presParOf" srcId="{BD3B3B46-9E24-49F4-9660-7015CD91807C}" destId="{06E6AF2D-C15D-4AFB-BB58-3CF493D35937}" srcOrd="1" destOrd="0" presId="urn:microsoft.com/office/officeart/2005/8/layout/vList2"/>
    <dgm:cxn modelId="{B236E1D9-2CEA-4650-83AA-81CFD8AD2F3A}" type="presParOf" srcId="{BD3B3B46-9E24-49F4-9660-7015CD91807C}" destId="{4A1C44CB-4906-4D34-9336-58DFA074E815}" srcOrd="2" destOrd="0" presId="urn:microsoft.com/office/officeart/2005/8/layout/vList2"/>
    <dgm:cxn modelId="{6F8C2835-E649-4EEF-AFEB-AA77F898E860}" type="presParOf" srcId="{BD3B3B46-9E24-49F4-9660-7015CD91807C}" destId="{6640C612-D292-46DA-8D00-AE1F6311004E}" srcOrd="3" destOrd="0" presId="urn:microsoft.com/office/officeart/2005/8/layout/vList2"/>
    <dgm:cxn modelId="{30A20415-0547-42C7-BFF4-B40AC287DEB4}" type="presParOf" srcId="{BD3B3B46-9E24-49F4-9660-7015CD91807C}" destId="{F1CE60E6-D695-483C-AFA7-DC37ABA3DF09}" srcOrd="4" destOrd="0" presId="urn:microsoft.com/office/officeart/2005/8/layout/vList2"/>
    <dgm:cxn modelId="{D1F8A3A7-BD95-456B-84F5-D6E219AD01AB}" type="presParOf" srcId="{BD3B3B46-9E24-49F4-9660-7015CD91807C}" destId="{D44F0BEF-AF38-4AD3-8B32-F447DD9C4713}" srcOrd="5" destOrd="0" presId="urn:microsoft.com/office/officeart/2005/8/layout/vList2"/>
    <dgm:cxn modelId="{497C1077-DCC2-474A-A5FD-01EEF20E6C7F}" type="presParOf" srcId="{BD3B3B46-9E24-49F4-9660-7015CD91807C}" destId="{2A712741-8CFA-4151-879B-772E745DA508}" srcOrd="6" destOrd="0" presId="urn:microsoft.com/office/officeart/2005/8/layout/vList2"/>
    <dgm:cxn modelId="{34F11F37-A71F-472C-90EF-166A7A6CF369}" type="presParOf" srcId="{BD3B3B46-9E24-49F4-9660-7015CD91807C}" destId="{D8D93753-06E2-43B0-96DD-71E6B2CBC890}" srcOrd="7" destOrd="0" presId="urn:microsoft.com/office/officeart/2005/8/layout/vList2"/>
    <dgm:cxn modelId="{4A4FA94F-7E2C-41EA-9EAA-99B9135297B0}" type="presParOf" srcId="{BD3B3B46-9E24-49F4-9660-7015CD91807C}" destId="{25888E7B-CCA7-492E-BC85-38E997065DA9}" srcOrd="8" destOrd="0" presId="urn:microsoft.com/office/officeart/2005/8/layout/vList2"/>
    <dgm:cxn modelId="{36FB5B49-214E-4CFA-924E-83C9EFBF7756}" type="presParOf" srcId="{BD3B3B46-9E24-49F4-9660-7015CD91807C}" destId="{F5FDFA32-0952-4E64-B608-362B06FC95FD}" srcOrd="9" destOrd="0" presId="urn:microsoft.com/office/officeart/2005/8/layout/vList2"/>
    <dgm:cxn modelId="{11262CBC-85C8-4D36-A7FD-876F93A30A6D}" type="presParOf" srcId="{BD3B3B46-9E24-49F4-9660-7015CD91807C}" destId="{3A25868F-26CF-44C3-A054-03B7AD0CA57A}" srcOrd="10" destOrd="0" presId="urn:microsoft.com/office/officeart/2005/8/layout/vList2"/>
    <dgm:cxn modelId="{FCC9C69E-A65D-4413-8608-2A7130D3353D}" type="presParOf" srcId="{BD3B3B46-9E24-49F4-9660-7015CD91807C}" destId="{0A452B60-0D9B-4737-8ED6-FA7D4A4BFF49}" srcOrd="11" destOrd="0" presId="urn:microsoft.com/office/officeart/2005/8/layout/vList2"/>
    <dgm:cxn modelId="{7C529762-7B1A-481D-AB0F-8ADB78B101BB}" type="presParOf" srcId="{BD3B3B46-9E24-49F4-9660-7015CD91807C}" destId="{0D133801-ADD0-4977-8A44-079794F77FA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AC305E-9829-4A59-BBBB-FBE9DFAD3A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057C9A-F42D-4CF1-BAC5-D5A7CB391023}">
      <dgm:prSet/>
      <dgm:spPr/>
      <dgm:t>
        <a:bodyPr/>
        <a:lstStyle/>
        <a:p>
          <a:r>
            <a:rPr lang="en-US"/>
            <a:t>Net Operating Income</a:t>
          </a:r>
        </a:p>
      </dgm:t>
    </dgm:pt>
    <dgm:pt modelId="{C4454ABC-BDD7-4DD2-B8D1-C7D8FD56F824}" type="parTrans" cxnId="{F87CB919-4330-4F32-AD24-4AA19DAC5A9B}">
      <dgm:prSet/>
      <dgm:spPr/>
      <dgm:t>
        <a:bodyPr/>
        <a:lstStyle/>
        <a:p>
          <a:endParaRPr lang="en-US"/>
        </a:p>
      </dgm:t>
    </dgm:pt>
    <dgm:pt modelId="{B4791A21-D3D6-4FC1-9E52-A10EC42ABD51}" type="sibTrans" cxnId="{F87CB919-4330-4F32-AD24-4AA19DAC5A9B}">
      <dgm:prSet/>
      <dgm:spPr/>
      <dgm:t>
        <a:bodyPr/>
        <a:lstStyle/>
        <a:p>
          <a:endParaRPr lang="en-US"/>
        </a:p>
      </dgm:t>
    </dgm:pt>
    <dgm:pt modelId="{7DBABEF9-B1E4-4226-923E-EFB0EAA65A63}">
      <dgm:prSet/>
      <dgm:spPr/>
      <dgm:t>
        <a:bodyPr/>
        <a:lstStyle/>
        <a:p>
          <a:r>
            <a:rPr lang="en-US"/>
            <a:t>Less: Debt Service</a:t>
          </a:r>
        </a:p>
      </dgm:t>
    </dgm:pt>
    <dgm:pt modelId="{0B43DC6F-102C-4324-8713-994090B9A86F}" type="parTrans" cxnId="{E549E181-BC1E-4913-BEC5-4ECFCE615A15}">
      <dgm:prSet/>
      <dgm:spPr/>
      <dgm:t>
        <a:bodyPr/>
        <a:lstStyle/>
        <a:p>
          <a:endParaRPr lang="en-US"/>
        </a:p>
      </dgm:t>
    </dgm:pt>
    <dgm:pt modelId="{4326A49D-5328-49B7-8519-A8E353AB6A7A}" type="sibTrans" cxnId="{E549E181-BC1E-4913-BEC5-4ECFCE615A15}">
      <dgm:prSet/>
      <dgm:spPr/>
      <dgm:t>
        <a:bodyPr/>
        <a:lstStyle/>
        <a:p>
          <a:endParaRPr lang="en-US"/>
        </a:p>
      </dgm:t>
    </dgm:pt>
    <dgm:pt modelId="{DC66D969-0CB4-4D1F-9133-C8E2BB23D77A}">
      <dgm:prSet/>
      <dgm:spPr/>
      <dgm:t>
        <a:bodyPr/>
        <a:lstStyle/>
        <a:p>
          <a:r>
            <a:rPr lang="en-US"/>
            <a:t>Less: Reserves</a:t>
          </a:r>
        </a:p>
      </dgm:t>
    </dgm:pt>
    <dgm:pt modelId="{E67DD941-778C-423C-9790-B02038D40D35}" type="parTrans" cxnId="{6832B64A-8093-489E-BEE0-012F68345504}">
      <dgm:prSet/>
      <dgm:spPr/>
      <dgm:t>
        <a:bodyPr/>
        <a:lstStyle/>
        <a:p>
          <a:endParaRPr lang="en-US"/>
        </a:p>
      </dgm:t>
    </dgm:pt>
    <dgm:pt modelId="{2F083B37-ACF2-4B73-8068-2478011D2CD4}" type="sibTrans" cxnId="{6832B64A-8093-489E-BEE0-012F68345504}">
      <dgm:prSet/>
      <dgm:spPr/>
      <dgm:t>
        <a:bodyPr/>
        <a:lstStyle/>
        <a:p>
          <a:endParaRPr lang="en-US"/>
        </a:p>
      </dgm:t>
    </dgm:pt>
    <dgm:pt modelId="{30D16244-3DE5-46AB-B253-25A28E119AF0}">
      <dgm:prSet/>
      <dgm:spPr/>
      <dgm:t>
        <a:bodyPr/>
        <a:lstStyle/>
        <a:p>
          <a:r>
            <a:rPr lang="en-US" i="1"/>
            <a:t>EQUALS</a:t>
          </a:r>
          <a:endParaRPr lang="en-US"/>
        </a:p>
      </dgm:t>
    </dgm:pt>
    <dgm:pt modelId="{CB131BE1-388E-4B99-A4C1-36250740A1AE}" type="parTrans" cxnId="{22468F43-AB99-4606-A42D-7A4594658235}">
      <dgm:prSet/>
      <dgm:spPr/>
      <dgm:t>
        <a:bodyPr/>
        <a:lstStyle/>
        <a:p>
          <a:endParaRPr lang="en-US"/>
        </a:p>
      </dgm:t>
    </dgm:pt>
    <dgm:pt modelId="{B565BE9D-D67B-4A88-A6E7-353D151F9D46}" type="sibTrans" cxnId="{22468F43-AB99-4606-A42D-7A4594658235}">
      <dgm:prSet/>
      <dgm:spPr/>
      <dgm:t>
        <a:bodyPr/>
        <a:lstStyle/>
        <a:p>
          <a:endParaRPr lang="en-US"/>
        </a:p>
      </dgm:t>
    </dgm:pt>
    <dgm:pt modelId="{703FA364-ECA1-4847-968C-F839F1924CA8}">
      <dgm:prSet/>
      <dgm:spPr/>
      <dgm:t>
        <a:bodyPr/>
        <a:lstStyle/>
        <a:p>
          <a:r>
            <a:rPr lang="en-US" b="1"/>
            <a:t>Net Cash Flow</a:t>
          </a:r>
          <a:endParaRPr lang="en-US"/>
        </a:p>
      </dgm:t>
    </dgm:pt>
    <dgm:pt modelId="{5CBB02A7-B992-460B-B4C5-186A3EC97D34}" type="parTrans" cxnId="{E98AE400-BE6E-466F-97CB-29C9F14223A3}">
      <dgm:prSet/>
      <dgm:spPr/>
      <dgm:t>
        <a:bodyPr/>
        <a:lstStyle/>
        <a:p>
          <a:endParaRPr lang="en-US"/>
        </a:p>
      </dgm:t>
    </dgm:pt>
    <dgm:pt modelId="{B5DCC807-F18D-48D8-8ACC-57134753D1D4}" type="sibTrans" cxnId="{E98AE400-BE6E-466F-97CB-29C9F14223A3}">
      <dgm:prSet/>
      <dgm:spPr/>
      <dgm:t>
        <a:bodyPr/>
        <a:lstStyle/>
        <a:p>
          <a:endParaRPr lang="en-US"/>
        </a:p>
      </dgm:t>
    </dgm:pt>
    <dgm:pt modelId="{A770795B-1A8C-4C09-AC9D-B0F09C8EC2B5}" type="pres">
      <dgm:prSet presAssocID="{67AC305E-9829-4A59-BBBB-FBE9DFAD3A1D}" presName="linear" presStyleCnt="0">
        <dgm:presLayoutVars>
          <dgm:animLvl val="lvl"/>
          <dgm:resizeHandles val="exact"/>
        </dgm:presLayoutVars>
      </dgm:prSet>
      <dgm:spPr/>
    </dgm:pt>
    <dgm:pt modelId="{796A3CF9-C643-4E6E-99CD-595FAFC03CD3}" type="pres">
      <dgm:prSet presAssocID="{42057C9A-F42D-4CF1-BAC5-D5A7CB3910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DEB34E-6B2C-411D-96DA-72BF5CAB6111}" type="pres">
      <dgm:prSet presAssocID="{B4791A21-D3D6-4FC1-9E52-A10EC42ABD51}" presName="spacer" presStyleCnt="0"/>
      <dgm:spPr/>
    </dgm:pt>
    <dgm:pt modelId="{947B94CE-564B-4F5F-9872-5C42A3BD6A14}" type="pres">
      <dgm:prSet presAssocID="{7DBABEF9-B1E4-4226-923E-EFB0EAA65A6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0CA63E9-6570-4C38-AB2E-185618ACD1D2}" type="pres">
      <dgm:prSet presAssocID="{4326A49D-5328-49B7-8519-A8E353AB6A7A}" presName="spacer" presStyleCnt="0"/>
      <dgm:spPr/>
    </dgm:pt>
    <dgm:pt modelId="{7B9FA069-B0BB-411B-BAC7-72D1B94A4FDC}" type="pres">
      <dgm:prSet presAssocID="{DC66D969-0CB4-4D1F-9133-C8E2BB23D77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3E4BFD-631A-4DC0-87AD-E2A4C194B5DF}" type="pres">
      <dgm:prSet presAssocID="{2F083B37-ACF2-4B73-8068-2478011D2CD4}" presName="spacer" presStyleCnt="0"/>
      <dgm:spPr/>
    </dgm:pt>
    <dgm:pt modelId="{AA8460DE-47C3-49B6-8EB7-AD8C00BA6F4A}" type="pres">
      <dgm:prSet presAssocID="{30D16244-3DE5-46AB-B253-25A28E119A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0E814B-EC33-4654-9ECC-17426D8378D3}" type="pres">
      <dgm:prSet presAssocID="{B565BE9D-D67B-4A88-A6E7-353D151F9D46}" presName="spacer" presStyleCnt="0"/>
      <dgm:spPr/>
    </dgm:pt>
    <dgm:pt modelId="{93A00C0F-A09B-430F-B785-6D7DC5BD4DC0}" type="pres">
      <dgm:prSet presAssocID="{703FA364-ECA1-4847-968C-F839F1924CA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98AE400-BE6E-466F-97CB-29C9F14223A3}" srcId="{67AC305E-9829-4A59-BBBB-FBE9DFAD3A1D}" destId="{703FA364-ECA1-4847-968C-F839F1924CA8}" srcOrd="4" destOrd="0" parTransId="{5CBB02A7-B992-460B-B4C5-186A3EC97D34}" sibTransId="{B5DCC807-F18D-48D8-8ACC-57134753D1D4}"/>
    <dgm:cxn modelId="{F87CB919-4330-4F32-AD24-4AA19DAC5A9B}" srcId="{67AC305E-9829-4A59-BBBB-FBE9DFAD3A1D}" destId="{42057C9A-F42D-4CF1-BAC5-D5A7CB391023}" srcOrd="0" destOrd="0" parTransId="{C4454ABC-BDD7-4DD2-B8D1-C7D8FD56F824}" sibTransId="{B4791A21-D3D6-4FC1-9E52-A10EC42ABD51}"/>
    <dgm:cxn modelId="{429E6B33-879C-4145-B13B-0CA709743580}" type="presOf" srcId="{30D16244-3DE5-46AB-B253-25A28E119AF0}" destId="{AA8460DE-47C3-49B6-8EB7-AD8C00BA6F4A}" srcOrd="0" destOrd="0" presId="urn:microsoft.com/office/officeart/2005/8/layout/vList2"/>
    <dgm:cxn modelId="{22468F43-AB99-4606-A42D-7A4594658235}" srcId="{67AC305E-9829-4A59-BBBB-FBE9DFAD3A1D}" destId="{30D16244-3DE5-46AB-B253-25A28E119AF0}" srcOrd="3" destOrd="0" parTransId="{CB131BE1-388E-4B99-A4C1-36250740A1AE}" sibTransId="{B565BE9D-D67B-4A88-A6E7-353D151F9D46}"/>
    <dgm:cxn modelId="{98EE7565-9B9F-43E7-B3B3-68370578770E}" type="presOf" srcId="{42057C9A-F42D-4CF1-BAC5-D5A7CB391023}" destId="{796A3CF9-C643-4E6E-99CD-595FAFC03CD3}" srcOrd="0" destOrd="0" presId="urn:microsoft.com/office/officeart/2005/8/layout/vList2"/>
    <dgm:cxn modelId="{6832B64A-8093-489E-BEE0-012F68345504}" srcId="{67AC305E-9829-4A59-BBBB-FBE9DFAD3A1D}" destId="{DC66D969-0CB4-4D1F-9133-C8E2BB23D77A}" srcOrd="2" destOrd="0" parTransId="{E67DD941-778C-423C-9790-B02038D40D35}" sibTransId="{2F083B37-ACF2-4B73-8068-2478011D2CD4}"/>
    <dgm:cxn modelId="{3B789E6B-E433-43CE-B0AF-F78C82DB8F9B}" type="presOf" srcId="{67AC305E-9829-4A59-BBBB-FBE9DFAD3A1D}" destId="{A770795B-1A8C-4C09-AC9D-B0F09C8EC2B5}" srcOrd="0" destOrd="0" presId="urn:microsoft.com/office/officeart/2005/8/layout/vList2"/>
    <dgm:cxn modelId="{1D7B126D-7511-4850-8445-3ADE30C3E851}" type="presOf" srcId="{7DBABEF9-B1E4-4226-923E-EFB0EAA65A63}" destId="{947B94CE-564B-4F5F-9872-5C42A3BD6A14}" srcOrd="0" destOrd="0" presId="urn:microsoft.com/office/officeart/2005/8/layout/vList2"/>
    <dgm:cxn modelId="{5A3A9157-56AE-4E44-8353-26CED49CADFD}" type="presOf" srcId="{703FA364-ECA1-4847-968C-F839F1924CA8}" destId="{93A00C0F-A09B-430F-B785-6D7DC5BD4DC0}" srcOrd="0" destOrd="0" presId="urn:microsoft.com/office/officeart/2005/8/layout/vList2"/>
    <dgm:cxn modelId="{E549E181-BC1E-4913-BEC5-4ECFCE615A15}" srcId="{67AC305E-9829-4A59-BBBB-FBE9DFAD3A1D}" destId="{7DBABEF9-B1E4-4226-923E-EFB0EAA65A63}" srcOrd="1" destOrd="0" parTransId="{0B43DC6F-102C-4324-8713-994090B9A86F}" sibTransId="{4326A49D-5328-49B7-8519-A8E353AB6A7A}"/>
    <dgm:cxn modelId="{AB86359C-5B90-41FA-8C06-C03069A2BBD1}" type="presOf" srcId="{DC66D969-0CB4-4D1F-9133-C8E2BB23D77A}" destId="{7B9FA069-B0BB-411B-BAC7-72D1B94A4FDC}" srcOrd="0" destOrd="0" presId="urn:microsoft.com/office/officeart/2005/8/layout/vList2"/>
    <dgm:cxn modelId="{3F4FD469-22C6-42E8-B9B0-6C51CA338479}" type="presParOf" srcId="{A770795B-1A8C-4C09-AC9D-B0F09C8EC2B5}" destId="{796A3CF9-C643-4E6E-99CD-595FAFC03CD3}" srcOrd="0" destOrd="0" presId="urn:microsoft.com/office/officeart/2005/8/layout/vList2"/>
    <dgm:cxn modelId="{8C8F459F-9384-41B6-98DB-B099DE5FEBE9}" type="presParOf" srcId="{A770795B-1A8C-4C09-AC9D-B0F09C8EC2B5}" destId="{84DEB34E-6B2C-411D-96DA-72BF5CAB6111}" srcOrd="1" destOrd="0" presId="urn:microsoft.com/office/officeart/2005/8/layout/vList2"/>
    <dgm:cxn modelId="{AB3555B4-266B-45EE-A794-B129A471DDC8}" type="presParOf" srcId="{A770795B-1A8C-4C09-AC9D-B0F09C8EC2B5}" destId="{947B94CE-564B-4F5F-9872-5C42A3BD6A14}" srcOrd="2" destOrd="0" presId="urn:microsoft.com/office/officeart/2005/8/layout/vList2"/>
    <dgm:cxn modelId="{F6144296-92D1-4ED1-A3C2-D342F5C42B01}" type="presParOf" srcId="{A770795B-1A8C-4C09-AC9D-B0F09C8EC2B5}" destId="{20CA63E9-6570-4C38-AB2E-185618ACD1D2}" srcOrd="3" destOrd="0" presId="urn:microsoft.com/office/officeart/2005/8/layout/vList2"/>
    <dgm:cxn modelId="{5102E799-2260-48A3-A2E7-2ACC0C9EAE9A}" type="presParOf" srcId="{A770795B-1A8C-4C09-AC9D-B0F09C8EC2B5}" destId="{7B9FA069-B0BB-411B-BAC7-72D1B94A4FDC}" srcOrd="4" destOrd="0" presId="urn:microsoft.com/office/officeart/2005/8/layout/vList2"/>
    <dgm:cxn modelId="{D93AEC52-86B3-4AA7-948F-70DDDEFFB909}" type="presParOf" srcId="{A770795B-1A8C-4C09-AC9D-B0F09C8EC2B5}" destId="{A23E4BFD-631A-4DC0-87AD-E2A4C194B5DF}" srcOrd="5" destOrd="0" presId="urn:microsoft.com/office/officeart/2005/8/layout/vList2"/>
    <dgm:cxn modelId="{2AA50F70-651C-46C0-B201-522D98AC0BE5}" type="presParOf" srcId="{A770795B-1A8C-4C09-AC9D-B0F09C8EC2B5}" destId="{AA8460DE-47C3-49B6-8EB7-AD8C00BA6F4A}" srcOrd="6" destOrd="0" presId="urn:microsoft.com/office/officeart/2005/8/layout/vList2"/>
    <dgm:cxn modelId="{FD311590-B40E-430A-B707-4823F8A5E655}" type="presParOf" srcId="{A770795B-1A8C-4C09-AC9D-B0F09C8EC2B5}" destId="{5F0E814B-EC33-4654-9ECC-17426D8378D3}" srcOrd="7" destOrd="0" presId="urn:microsoft.com/office/officeart/2005/8/layout/vList2"/>
    <dgm:cxn modelId="{4D52DB0D-7707-42D6-830A-EFC8BA33E000}" type="presParOf" srcId="{A770795B-1A8C-4C09-AC9D-B0F09C8EC2B5}" destId="{93A00C0F-A09B-430F-B785-6D7DC5BD4D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F65F40-9AB9-4334-A816-93093C1C105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4B24A6-6A44-4982-9BEE-A0AC7ADACABC}">
      <dgm:prSet/>
      <dgm:spPr/>
      <dgm:t>
        <a:bodyPr/>
        <a:lstStyle/>
        <a:p>
          <a:r>
            <a:rPr lang="en-US"/>
            <a:t>Pro-forma must show NOI over the life of the loan</a:t>
          </a:r>
        </a:p>
      </dgm:t>
    </dgm:pt>
    <dgm:pt modelId="{68A23DCF-BCA8-4288-87A7-822D103B0439}" type="parTrans" cxnId="{FF5813E0-1600-4EA6-8DA8-01075D6CDF77}">
      <dgm:prSet/>
      <dgm:spPr/>
      <dgm:t>
        <a:bodyPr/>
        <a:lstStyle/>
        <a:p>
          <a:endParaRPr lang="en-US"/>
        </a:p>
      </dgm:t>
    </dgm:pt>
    <dgm:pt modelId="{52BA84EE-F5C7-48B4-8EFA-DE861E06F311}" type="sibTrans" cxnId="{FF5813E0-1600-4EA6-8DA8-01075D6CDF77}">
      <dgm:prSet/>
      <dgm:spPr/>
      <dgm:t>
        <a:bodyPr/>
        <a:lstStyle/>
        <a:p>
          <a:endParaRPr lang="en-US"/>
        </a:p>
      </dgm:t>
    </dgm:pt>
    <dgm:pt modelId="{FC15CACB-A8B4-45F3-B9BA-F1B559603FF9}">
      <dgm:prSet/>
      <dgm:spPr/>
      <dgm:t>
        <a:bodyPr/>
        <a:lstStyle/>
        <a:p>
          <a:r>
            <a:rPr lang="en-US"/>
            <a:t>After year 1, it is assumed that rents and expenses will rise given inflation</a:t>
          </a:r>
        </a:p>
      </dgm:t>
    </dgm:pt>
    <dgm:pt modelId="{DEC79A2D-0D59-499C-B8E7-8DFA20F0A554}" type="parTrans" cxnId="{E35F0106-330A-4C67-ACEE-966B90B0BC32}">
      <dgm:prSet/>
      <dgm:spPr/>
      <dgm:t>
        <a:bodyPr/>
        <a:lstStyle/>
        <a:p>
          <a:endParaRPr lang="en-US"/>
        </a:p>
      </dgm:t>
    </dgm:pt>
    <dgm:pt modelId="{8092CE04-AD54-48BE-8BA5-028158995C7C}" type="sibTrans" cxnId="{E35F0106-330A-4C67-ACEE-966B90B0BC32}">
      <dgm:prSet/>
      <dgm:spPr/>
      <dgm:t>
        <a:bodyPr/>
        <a:lstStyle/>
        <a:p>
          <a:endParaRPr lang="en-US"/>
        </a:p>
      </dgm:t>
    </dgm:pt>
    <dgm:pt modelId="{02BA6FEB-AA0E-4281-A92F-B8C992BBDD5F}">
      <dgm:prSet/>
      <dgm:spPr/>
      <dgm:t>
        <a:bodyPr/>
        <a:lstStyle/>
        <a:p>
          <a:r>
            <a:rPr lang="en-US"/>
            <a:t>Standard Practice is to increase rents by 2% and expenses by 3%</a:t>
          </a:r>
        </a:p>
      </dgm:t>
    </dgm:pt>
    <dgm:pt modelId="{EC0AEC7C-9283-48CE-9F62-D2C9F3AE530C}" type="parTrans" cxnId="{29FF3C54-B9E8-42C5-B5AD-2DCB5E15FE77}">
      <dgm:prSet/>
      <dgm:spPr/>
      <dgm:t>
        <a:bodyPr/>
        <a:lstStyle/>
        <a:p>
          <a:endParaRPr lang="en-US"/>
        </a:p>
      </dgm:t>
    </dgm:pt>
    <dgm:pt modelId="{035D71E2-CF90-47F9-A056-38621920C361}" type="sibTrans" cxnId="{29FF3C54-B9E8-42C5-B5AD-2DCB5E15FE77}">
      <dgm:prSet/>
      <dgm:spPr/>
      <dgm:t>
        <a:bodyPr/>
        <a:lstStyle/>
        <a:p>
          <a:endParaRPr lang="en-US"/>
        </a:p>
      </dgm:t>
    </dgm:pt>
    <dgm:pt modelId="{575D46D4-C777-46E5-A1A1-09EC3CFEDC96}">
      <dgm:prSet/>
      <dgm:spPr/>
      <dgm:t>
        <a:bodyPr/>
        <a:lstStyle/>
        <a:p>
          <a:r>
            <a:rPr lang="en-US"/>
            <a:t>MSHDA exceptions:</a:t>
          </a:r>
        </a:p>
      </dgm:t>
    </dgm:pt>
    <dgm:pt modelId="{7AB65E59-FA53-4B57-95A7-BCF6BEBDE629}" type="parTrans" cxnId="{CD6FB574-6B94-452D-A7CE-31252F9E4CEE}">
      <dgm:prSet/>
      <dgm:spPr/>
      <dgm:t>
        <a:bodyPr/>
        <a:lstStyle/>
        <a:p>
          <a:endParaRPr lang="en-US"/>
        </a:p>
      </dgm:t>
    </dgm:pt>
    <dgm:pt modelId="{DA953C9A-04B9-41CC-867B-EB54138EB202}" type="sibTrans" cxnId="{CD6FB574-6B94-452D-A7CE-31252F9E4CEE}">
      <dgm:prSet/>
      <dgm:spPr/>
      <dgm:t>
        <a:bodyPr/>
        <a:lstStyle/>
        <a:p>
          <a:endParaRPr lang="en-US"/>
        </a:p>
      </dgm:t>
    </dgm:pt>
    <dgm:pt modelId="{F203B278-C42E-4556-AE92-7B582282416B}">
      <dgm:prSet/>
      <dgm:spPr/>
      <dgm:t>
        <a:bodyPr/>
        <a:lstStyle/>
        <a:p>
          <a:r>
            <a:rPr lang="en-US" baseline="0"/>
            <a:t>Prefers 1% rent increase for first 5 years and then 2%</a:t>
          </a:r>
          <a:endParaRPr lang="en-US"/>
        </a:p>
      </dgm:t>
    </dgm:pt>
    <dgm:pt modelId="{6EABD9A3-9C37-4359-ADAD-F2F25C5A8A47}" type="parTrans" cxnId="{565370F6-FFD1-42C0-ACAE-DD4C689F085B}">
      <dgm:prSet/>
      <dgm:spPr/>
      <dgm:t>
        <a:bodyPr/>
        <a:lstStyle/>
        <a:p>
          <a:endParaRPr lang="en-US"/>
        </a:p>
      </dgm:t>
    </dgm:pt>
    <dgm:pt modelId="{F6939F35-93DC-4E5C-967B-609CF48FEE80}" type="sibTrans" cxnId="{565370F6-FFD1-42C0-ACAE-DD4C689F085B}">
      <dgm:prSet/>
      <dgm:spPr/>
      <dgm:t>
        <a:bodyPr/>
        <a:lstStyle/>
        <a:p>
          <a:endParaRPr lang="en-US"/>
        </a:p>
      </dgm:t>
    </dgm:pt>
    <dgm:pt modelId="{F733BABB-50BD-4757-AE3C-7E6D837D490E}">
      <dgm:prSet/>
      <dgm:spPr/>
      <dgm:t>
        <a:bodyPr/>
        <a:lstStyle/>
        <a:p>
          <a:r>
            <a:rPr lang="en-US" baseline="0"/>
            <a:t>Utilities often increase by 6% per year</a:t>
          </a:r>
          <a:endParaRPr lang="en-US"/>
        </a:p>
      </dgm:t>
    </dgm:pt>
    <dgm:pt modelId="{22E10F73-FFD1-4588-85F2-DC144D0E7A59}" type="parTrans" cxnId="{E77E1BF4-C671-4108-B0B6-E5EE34F74582}">
      <dgm:prSet/>
      <dgm:spPr/>
      <dgm:t>
        <a:bodyPr/>
        <a:lstStyle/>
        <a:p>
          <a:endParaRPr lang="en-US"/>
        </a:p>
      </dgm:t>
    </dgm:pt>
    <dgm:pt modelId="{FE504ED5-ACAE-465B-9A7B-AD7796E0FD5F}" type="sibTrans" cxnId="{E77E1BF4-C671-4108-B0B6-E5EE34F74582}">
      <dgm:prSet/>
      <dgm:spPr/>
      <dgm:t>
        <a:bodyPr/>
        <a:lstStyle/>
        <a:p>
          <a:endParaRPr lang="en-US"/>
        </a:p>
      </dgm:t>
    </dgm:pt>
    <dgm:pt modelId="{68809D90-C6B1-434F-971D-3A594A0A9ED2}">
      <dgm:prSet/>
      <dgm:spPr/>
      <dgm:t>
        <a:bodyPr/>
        <a:lstStyle/>
        <a:p>
          <a:r>
            <a:rPr lang="en-US"/>
            <a:t>Expenses should rise faster than gross rents to be conservative.</a:t>
          </a:r>
        </a:p>
      </dgm:t>
    </dgm:pt>
    <dgm:pt modelId="{EE4C5BBE-868A-4D3C-8064-AABE981F516F}" type="parTrans" cxnId="{8CD7687D-2812-41B4-A300-1347D600D172}">
      <dgm:prSet/>
      <dgm:spPr/>
      <dgm:t>
        <a:bodyPr/>
        <a:lstStyle/>
        <a:p>
          <a:endParaRPr lang="en-US"/>
        </a:p>
      </dgm:t>
    </dgm:pt>
    <dgm:pt modelId="{12636CCD-A984-4C47-B3EC-F013F4C40606}" type="sibTrans" cxnId="{8CD7687D-2812-41B4-A300-1347D600D172}">
      <dgm:prSet/>
      <dgm:spPr/>
      <dgm:t>
        <a:bodyPr/>
        <a:lstStyle/>
        <a:p>
          <a:endParaRPr lang="en-US"/>
        </a:p>
      </dgm:t>
    </dgm:pt>
    <dgm:pt modelId="{D2F3827C-06C2-4FFF-ABA8-4AFAF8B5E95F}" type="pres">
      <dgm:prSet presAssocID="{F9F65F40-9AB9-4334-A816-93093C1C1059}" presName="diagram" presStyleCnt="0">
        <dgm:presLayoutVars>
          <dgm:dir/>
          <dgm:resizeHandles val="exact"/>
        </dgm:presLayoutVars>
      </dgm:prSet>
      <dgm:spPr/>
    </dgm:pt>
    <dgm:pt modelId="{3E8EF245-4137-4F88-84CA-6EE964D5C43A}" type="pres">
      <dgm:prSet presAssocID="{004B24A6-6A44-4982-9BEE-A0AC7ADACABC}" presName="node" presStyleLbl="node1" presStyleIdx="0" presStyleCnt="5">
        <dgm:presLayoutVars>
          <dgm:bulletEnabled val="1"/>
        </dgm:presLayoutVars>
      </dgm:prSet>
      <dgm:spPr/>
    </dgm:pt>
    <dgm:pt modelId="{AB1C25F3-53CF-4543-82AC-CF95F56A7AB4}" type="pres">
      <dgm:prSet presAssocID="{52BA84EE-F5C7-48B4-8EFA-DE861E06F311}" presName="sibTrans" presStyleCnt="0"/>
      <dgm:spPr/>
    </dgm:pt>
    <dgm:pt modelId="{CFA415AA-AC56-4563-8D38-24A956AF897A}" type="pres">
      <dgm:prSet presAssocID="{FC15CACB-A8B4-45F3-B9BA-F1B559603FF9}" presName="node" presStyleLbl="node1" presStyleIdx="1" presStyleCnt="5">
        <dgm:presLayoutVars>
          <dgm:bulletEnabled val="1"/>
        </dgm:presLayoutVars>
      </dgm:prSet>
      <dgm:spPr/>
    </dgm:pt>
    <dgm:pt modelId="{3826CCF0-900D-4885-B6A3-BCB454E75D1B}" type="pres">
      <dgm:prSet presAssocID="{8092CE04-AD54-48BE-8BA5-028158995C7C}" presName="sibTrans" presStyleCnt="0"/>
      <dgm:spPr/>
    </dgm:pt>
    <dgm:pt modelId="{A25B9A53-3979-4D4A-B439-20225010F90B}" type="pres">
      <dgm:prSet presAssocID="{02BA6FEB-AA0E-4281-A92F-B8C992BBDD5F}" presName="node" presStyleLbl="node1" presStyleIdx="2" presStyleCnt="5">
        <dgm:presLayoutVars>
          <dgm:bulletEnabled val="1"/>
        </dgm:presLayoutVars>
      </dgm:prSet>
      <dgm:spPr/>
    </dgm:pt>
    <dgm:pt modelId="{B49F8EB6-D749-451F-ACF1-659DDD554703}" type="pres">
      <dgm:prSet presAssocID="{035D71E2-CF90-47F9-A056-38621920C361}" presName="sibTrans" presStyleCnt="0"/>
      <dgm:spPr/>
    </dgm:pt>
    <dgm:pt modelId="{E391E1EB-04D9-496B-BF8C-FEFA94BCF2FA}" type="pres">
      <dgm:prSet presAssocID="{575D46D4-C777-46E5-A1A1-09EC3CFEDC96}" presName="node" presStyleLbl="node1" presStyleIdx="3" presStyleCnt="5">
        <dgm:presLayoutVars>
          <dgm:bulletEnabled val="1"/>
        </dgm:presLayoutVars>
      </dgm:prSet>
      <dgm:spPr/>
    </dgm:pt>
    <dgm:pt modelId="{4C3F7F85-7626-411F-BA2B-274B0870ECAF}" type="pres">
      <dgm:prSet presAssocID="{DA953C9A-04B9-41CC-867B-EB54138EB202}" presName="sibTrans" presStyleCnt="0"/>
      <dgm:spPr/>
    </dgm:pt>
    <dgm:pt modelId="{D859ED2D-34E4-428D-9F5B-A042F8C34F67}" type="pres">
      <dgm:prSet presAssocID="{68809D90-C6B1-434F-971D-3A594A0A9ED2}" presName="node" presStyleLbl="node1" presStyleIdx="4" presStyleCnt="5">
        <dgm:presLayoutVars>
          <dgm:bulletEnabled val="1"/>
        </dgm:presLayoutVars>
      </dgm:prSet>
      <dgm:spPr/>
    </dgm:pt>
  </dgm:ptLst>
  <dgm:cxnLst>
    <dgm:cxn modelId="{E35F0106-330A-4C67-ACEE-966B90B0BC32}" srcId="{F9F65F40-9AB9-4334-A816-93093C1C1059}" destId="{FC15CACB-A8B4-45F3-B9BA-F1B559603FF9}" srcOrd="1" destOrd="0" parTransId="{DEC79A2D-0D59-499C-B8E7-8DFA20F0A554}" sibTransId="{8092CE04-AD54-48BE-8BA5-028158995C7C}"/>
    <dgm:cxn modelId="{8A23D61D-D5C5-4CDF-BE2D-3A6ADA6405BC}" type="presOf" srcId="{FC15CACB-A8B4-45F3-B9BA-F1B559603FF9}" destId="{CFA415AA-AC56-4563-8D38-24A956AF897A}" srcOrd="0" destOrd="0" presId="urn:microsoft.com/office/officeart/2005/8/layout/default"/>
    <dgm:cxn modelId="{84FE202B-3978-4EB1-9613-AFFE9CA16D56}" type="presOf" srcId="{F733BABB-50BD-4757-AE3C-7E6D837D490E}" destId="{E391E1EB-04D9-496B-BF8C-FEFA94BCF2FA}" srcOrd="0" destOrd="2" presId="urn:microsoft.com/office/officeart/2005/8/layout/default"/>
    <dgm:cxn modelId="{1DDFA02B-C43B-4B0C-88A5-D92AB157AFFB}" type="presOf" srcId="{F9F65F40-9AB9-4334-A816-93093C1C1059}" destId="{D2F3827C-06C2-4FFF-ABA8-4AFAF8B5E95F}" srcOrd="0" destOrd="0" presId="urn:microsoft.com/office/officeart/2005/8/layout/default"/>
    <dgm:cxn modelId="{326B026E-B364-4D4B-B469-F4015CA73121}" type="presOf" srcId="{004B24A6-6A44-4982-9BEE-A0AC7ADACABC}" destId="{3E8EF245-4137-4F88-84CA-6EE964D5C43A}" srcOrd="0" destOrd="0" presId="urn:microsoft.com/office/officeart/2005/8/layout/default"/>
    <dgm:cxn modelId="{29FF3C54-B9E8-42C5-B5AD-2DCB5E15FE77}" srcId="{F9F65F40-9AB9-4334-A816-93093C1C1059}" destId="{02BA6FEB-AA0E-4281-A92F-B8C992BBDD5F}" srcOrd="2" destOrd="0" parTransId="{EC0AEC7C-9283-48CE-9F62-D2C9F3AE530C}" sibTransId="{035D71E2-CF90-47F9-A056-38621920C361}"/>
    <dgm:cxn modelId="{CD6FB574-6B94-452D-A7CE-31252F9E4CEE}" srcId="{F9F65F40-9AB9-4334-A816-93093C1C1059}" destId="{575D46D4-C777-46E5-A1A1-09EC3CFEDC96}" srcOrd="3" destOrd="0" parTransId="{7AB65E59-FA53-4B57-95A7-BCF6BEBDE629}" sibTransId="{DA953C9A-04B9-41CC-867B-EB54138EB202}"/>
    <dgm:cxn modelId="{8CD7687D-2812-41B4-A300-1347D600D172}" srcId="{F9F65F40-9AB9-4334-A816-93093C1C1059}" destId="{68809D90-C6B1-434F-971D-3A594A0A9ED2}" srcOrd="4" destOrd="0" parTransId="{EE4C5BBE-868A-4D3C-8064-AABE981F516F}" sibTransId="{12636CCD-A984-4C47-B3EC-F013F4C40606}"/>
    <dgm:cxn modelId="{3D641B8D-F657-494A-8232-6ADE507DB702}" type="presOf" srcId="{575D46D4-C777-46E5-A1A1-09EC3CFEDC96}" destId="{E391E1EB-04D9-496B-BF8C-FEFA94BCF2FA}" srcOrd="0" destOrd="0" presId="urn:microsoft.com/office/officeart/2005/8/layout/default"/>
    <dgm:cxn modelId="{961AF1AA-A9CC-41A4-B4B5-6428B5E71B43}" type="presOf" srcId="{68809D90-C6B1-434F-971D-3A594A0A9ED2}" destId="{D859ED2D-34E4-428D-9F5B-A042F8C34F67}" srcOrd="0" destOrd="0" presId="urn:microsoft.com/office/officeart/2005/8/layout/default"/>
    <dgm:cxn modelId="{321E5ACD-0368-4471-823D-1EF824049354}" type="presOf" srcId="{02BA6FEB-AA0E-4281-A92F-B8C992BBDD5F}" destId="{A25B9A53-3979-4D4A-B439-20225010F90B}" srcOrd="0" destOrd="0" presId="urn:microsoft.com/office/officeart/2005/8/layout/default"/>
    <dgm:cxn modelId="{EF04D7CD-8D74-4C61-8BB1-F0DF3FE7DEEA}" type="presOf" srcId="{F203B278-C42E-4556-AE92-7B582282416B}" destId="{E391E1EB-04D9-496B-BF8C-FEFA94BCF2FA}" srcOrd="0" destOrd="1" presId="urn:microsoft.com/office/officeart/2005/8/layout/default"/>
    <dgm:cxn modelId="{FF5813E0-1600-4EA6-8DA8-01075D6CDF77}" srcId="{F9F65F40-9AB9-4334-A816-93093C1C1059}" destId="{004B24A6-6A44-4982-9BEE-A0AC7ADACABC}" srcOrd="0" destOrd="0" parTransId="{68A23DCF-BCA8-4288-87A7-822D103B0439}" sibTransId="{52BA84EE-F5C7-48B4-8EFA-DE861E06F311}"/>
    <dgm:cxn modelId="{E77E1BF4-C671-4108-B0B6-E5EE34F74582}" srcId="{575D46D4-C777-46E5-A1A1-09EC3CFEDC96}" destId="{F733BABB-50BD-4757-AE3C-7E6D837D490E}" srcOrd="1" destOrd="0" parTransId="{22E10F73-FFD1-4588-85F2-DC144D0E7A59}" sibTransId="{FE504ED5-ACAE-465B-9A7B-AD7796E0FD5F}"/>
    <dgm:cxn modelId="{565370F6-FFD1-42C0-ACAE-DD4C689F085B}" srcId="{575D46D4-C777-46E5-A1A1-09EC3CFEDC96}" destId="{F203B278-C42E-4556-AE92-7B582282416B}" srcOrd="0" destOrd="0" parTransId="{6EABD9A3-9C37-4359-ADAD-F2F25C5A8A47}" sibTransId="{F6939F35-93DC-4E5C-967B-609CF48FEE80}"/>
    <dgm:cxn modelId="{F97D1B58-ACD5-4F6C-BB98-D715D472F903}" type="presParOf" srcId="{D2F3827C-06C2-4FFF-ABA8-4AFAF8B5E95F}" destId="{3E8EF245-4137-4F88-84CA-6EE964D5C43A}" srcOrd="0" destOrd="0" presId="urn:microsoft.com/office/officeart/2005/8/layout/default"/>
    <dgm:cxn modelId="{83DD759B-2AB0-44F3-B632-7A9338C1AA3E}" type="presParOf" srcId="{D2F3827C-06C2-4FFF-ABA8-4AFAF8B5E95F}" destId="{AB1C25F3-53CF-4543-82AC-CF95F56A7AB4}" srcOrd="1" destOrd="0" presId="urn:microsoft.com/office/officeart/2005/8/layout/default"/>
    <dgm:cxn modelId="{84BD4F83-34DF-472B-990D-8B41166EB0DC}" type="presParOf" srcId="{D2F3827C-06C2-4FFF-ABA8-4AFAF8B5E95F}" destId="{CFA415AA-AC56-4563-8D38-24A956AF897A}" srcOrd="2" destOrd="0" presId="urn:microsoft.com/office/officeart/2005/8/layout/default"/>
    <dgm:cxn modelId="{38A0CDDC-5CE8-47DF-80A6-B85CD151455F}" type="presParOf" srcId="{D2F3827C-06C2-4FFF-ABA8-4AFAF8B5E95F}" destId="{3826CCF0-900D-4885-B6A3-BCB454E75D1B}" srcOrd="3" destOrd="0" presId="urn:microsoft.com/office/officeart/2005/8/layout/default"/>
    <dgm:cxn modelId="{4B49991C-7ECB-46A0-9859-D632CFD2CAC9}" type="presParOf" srcId="{D2F3827C-06C2-4FFF-ABA8-4AFAF8B5E95F}" destId="{A25B9A53-3979-4D4A-B439-20225010F90B}" srcOrd="4" destOrd="0" presId="urn:microsoft.com/office/officeart/2005/8/layout/default"/>
    <dgm:cxn modelId="{38E6D624-35E3-4A92-8F2F-DE937DA94BB9}" type="presParOf" srcId="{D2F3827C-06C2-4FFF-ABA8-4AFAF8B5E95F}" destId="{B49F8EB6-D749-451F-ACF1-659DDD554703}" srcOrd="5" destOrd="0" presId="urn:microsoft.com/office/officeart/2005/8/layout/default"/>
    <dgm:cxn modelId="{5E71E909-0DFD-4E37-80B9-FBB602BA27C4}" type="presParOf" srcId="{D2F3827C-06C2-4FFF-ABA8-4AFAF8B5E95F}" destId="{E391E1EB-04D9-496B-BF8C-FEFA94BCF2FA}" srcOrd="6" destOrd="0" presId="urn:microsoft.com/office/officeart/2005/8/layout/default"/>
    <dgm:cxn modelId="{238EEF35-7247-428D-BA80-354363C8BC29}" type="presParOf" srcId="{D2F3827C-06C2-4FFF-ABA8-4AFAF8B5E95F}" destId="{4C3F7F85-7626-411F-BA2B-274B0870ECAF}" srcOrd="7" destOrd="0" presId="urn:microsoft.com/office/officeart/2005/8/layout/default"/>
    <dgm:cxn modelId="{C4AB989A-688E-49F2-82E0-E3FC1A403D3D}" type="presParOf" srcId="{D2F3827C-06C2-4FFF-ABA8-4AFAF8B5E95F}" destId="{D859ED2D-34E4-428D-9F5B-A042F8C34F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C220C0-5602-424C-84E1-7AEB6FB4264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69A95D-E7FA-4A85-992B-38058C32E810}">
      <dgm:prSet/>
      <dgm:spPr/>
      <dgm:t>
        <a:bodyPr/>
        <a:lstStyle/>
        <a:p>
          <a:r>
            <a:rPr lang="en-US" dirty="0"/>
            <a:t>Operating Reserve is established to cover deficits that may occur during the operation of a project</a:t>
          </a:r>
        </a:p>
      </dgm:t>
    </dgm:pt>
    <dgm:pt modelId="{83A47CCE-28A9-4A16-AE3A-09D31C0E275C}" type="parTrans" cxnId="{66656003-08F3-42DD-A14A-39F21CAD6F31}">
      <dgm:prSet/>
      <dgm:spPr/>
      <dgm:t>
        <a:bodyPr/>
        <a:lstStyle/>
        <a:p>
          <a:endParaRPr lang="en-US"/>
        </a:p>
      </dgm:t>
    </dgm:pt>
    <dgm:pt modelId="{28AFF05F-B784-469E-B25B-AB01E5A6446D}" type="sibTrans" cxnId="{66656003-08F3-42DD-A14A-39F21CAD6F31}">
      <dgm:prSet/>
      <dgm:spPr/>
      <dgm:t>
        <a:bodyPr/>
        <a:lstStyle/>
        <a:p>
          <a:endParaRPr lang="en-US"/>
        </a:p>
      </dgm:t>
    </dgm:pt>
    <dgm:pt modelId="{DF6972EF-EF7F-462F-B064-F2C1976AE54A}">
      <dgm:prSet/>
      <dgm:spPr/>
      <dgm:t>
        <a:bodyPr/>
        <a:lstStyle/>
        <a:p>
          <a:r>
            <a:rPr lang="en-US"/>
            <a:t>Replacement Reserve is established to cover major repairs that will be necessary during the life of the project</a:t>
          </a:r>
        </a:p>
      </dgm:t>
    </dgm:pt>
    <dgm:pt modelId="{434320B8-54AC-4C0C-8DF7-835ABFE1F4AA}" type="parTrans" cxnId="{F9774C2A-69CC-4D05-881B-6309C59D777D}">
      <dgm:prSet/>
      <dgm:spPr/>
      <dgm:t>
        <a:bodyPr/>
        <a:lstStyle/>
        <a:p>
          <a:endParaRPr lang="en-US"/>
        </a:p>
      </dgm:t>
    </dgm:pt>
    <dgm:pt modelId="{35D0823E-5D29-4B8C-89EE-5F0FD1D521A4}" type="sibTrans" cxnId="{F9774C2A-69CC-4D05-881B-6309C59D777D}">
      <dgm:prSet/>
      <dgm:spPr/>
      <dgm:t>
        <a:bodyPr/>
        <a:lstStyle/>
        <a:p>
          <a:endParaRPr lang="en-US"/>
        </a:p>
      </dgm:t>
    </dgm:pt>
    <dgm:pt modelId="{04AFCA52-7C74-40F6-853E-B2C89706FFAA}" type="pres">
      <dgm:prSet presAssocID="{C2C220C0-5602-424C-84E1-7AEB6FB42648}" presName="linear" presStyleCnt="0">
        <dgm:presLayoutVars>
          <dgm:animLvl val="lvl"/>
          <dgm:resizeHandles val="exact"/>
        </dgm:presLayoutVars>
      </dgm:prSet>
      <dgm:spPr/>
    </dgm:pt>
    <dgm:pt modelId="{C6959378-DF8F-47CC-8A35-4421C5F83510}" type="pres">
      <dgm:prSet presAssocID="{7069A95D-E7FA-4A85-992B-38058C32E8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493B30-2C4D-42E5-BA98-1618F1F8B201}" type="pres">
      <dgm:prSet presAssocID="{28AFF05F-B784-469E-B25B-AB01E5A6446D}" presName="spacer" presStyleCnt="0"/>
      <dgm:spPr/>
    </dgm:pt>
    <dgm:pt modelId="{04E8024F-7F30-4C0F-9B32-031E7FA181B0}" type="pres">
      <dgm:prSet presAssocID="{DF6972EF-EF7F-462F-B064-F2C1976AE54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6656003-08F3-42DD-A14A-39F21CAD6F31}" srcId="{C2C220C0-5602-424C-84E1-7AEB6FB42648}" destId="{7069A95D-E7FA-4A85-992B-38058C32E810}" srcOrd="0" destOrd="0" parTransId="{83A47CCE-28A9-4A16-AE3A-09D31C0E275C}" sibTransId="{28AFF05F-B784-469E-B25B-AB01E5A6446D}"/>
    <dgm:cxn modelId="{6BFB412A-B398-4009-BA55-0A8B66C037B1}" type="presOf" srcId="{7069A95D-E7FA-4A85-992B-38058C32E810}" destId="{C6959378-DF8F-47CC-8A35-4421C5F83510}" srcOrd="0" destOrd="0" presId="urn:microsoft.com/office/officeart/2005/8/layout/vList2"/>
    <dgm:cxn modelId="{F9774C2A-69CC-4D05-881B-6309C59D777D}" srcId="{C2C220C0-5602-424C-84E1-7AEB6FB42648}" destId="{DF6972EF-EF7F-462F-B064-F2C1976AE54A}" srcOrd="1" destOrd="0" parTransId="{434320B8-54AC-4C0C-8DF7-835ABFE1F4AA}" sibTransId="{35D0823E-5D29-4B8C-89EE-5F0FD1D521A4}"/>
    <dgm:cxn modelId="{D7D657E0-85A6-4568-AE66-4A042D4E488C}" type="presOf" srcId="{DF6972EF-EF7F-462F-B064-F2C1976AE54A}" destId="{04E8024F-7F30-4C0F-9B32-031E7FA181B0}" srcOrd="0" destOrd="0" presId="urn:microsoft.com/office/officeart/2005/8/layout/vList2"/>
    <dgm:cxn modelId="{797244E8-DFEB-4693-AED4-6DC1241F1B9B}" type="presOf" srcId="{C2C220C0-5602-424C-84E1-7AEB6FB42648}" destId="{04AFCA52-7C74-40F6-853E-B2C89706FFAA}" srcOrd="0" destOrd="0" presId="urn:microsoft.com/office/officeart/2005/8/layout/vList2"/>
    <dgm:cxn modelId="{6E74BBB9-EED7-4AEA-9370-77A5E9380F7D}" type="presParOf" srcId="{04AFCA52-7C74-40F6-853E-B2C89706FFAA}" destId="{C6959378-DF8F-47CC-8A35-4421C5F83510}" srcOrd="0" destOrd="0" presId="urn:microsoft.com/office/officeart/2005/8/layout/vList2"/>
    <dgm:cxn modelId="{8D47560F-4B28-4B22-9C7C-2D9CAD3331BA}" type="presParOf" srcId="{04AFCA52-7C74-40F6-853E-B2C89706FFAA}" destId="{FC493B30-2C4D-42E5-BA98-1618F1F8B201}" srcOrd="1" destOrd="0" presId="urn:microsoft.com/office/officeart/2005/8/layout/vList2"/>
    <dgm:cxn modelId="{F07207A5-AEA5-4E71-B2B7-D71A653839C0}" type="presParOf" srcId="{04AFCA52-7C74-40F6-853E-B2C89706FFAA}" destId="{04E8024F-7F30-4C0F-9B32-031E7FA181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590116-35A7-4716-9606-5BDA500362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60B35-7A3D-4BBD-98A9-02954F0ECF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Based on the Year 1 gross rents of $700 per unit (40 units) calculate the first year vacancy assuming a vacancy rate 8%.  Put this amount in the first year operating Pro-Forma.</a:t>
          </a:r>
        </a:p>
      </dgm:t>
    </dgm:pt>
    <dgm:pt modelId="{7D9DDF03-94E3-4634-BEF9-6FD106D5E111}" type="parTrans" cxnId="{2473E410-1A47-44DB-9273-158D925EC955}">
      <dgm:prSet/>
      <dgm:spPr/>
      <dgm:t>
        <a:bodyPr/>
        <a:lstStyle/>
        <a:p>
          <a:endParaRPr lang="en-US"/>
        </a:p>
      </dgm:t>
    </dgm:pt>
    <dgm:pt modelId="{213999A2-0FE0-49ED-BA88-7FA2EF8D381E}" type="sibTrans" cxnId="{2473E410-1A47-44DB-9273-158D925EC955}">
      <dgm:prSet/>
      <dgm:spPr/>
      <dgm:t>
        <a:bodyPr/>
        <a:lstStyle/>
        <a:p>
          <a:endParaRPr lang="en-US"/>
        </a:p>
      </dgm:t>
    </dgm:pt>
    <dgm:pt modelId="{E6AC626C-C58C-4DEB-9C23-7B7F6AEB40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Assume the following Annual Operating Expenses</a:t>
          </a:r>
        </a:p>
      </dgm:t>
    </dgm:pt>
    <dgm:pt modelId="{693AA7DE-ACF1-4FEC-B2F6-7B007C675F62}" type="parTrans" cxnId="{0456E4DC-80AD-4567-B8E1-54D5F3C54D59}">
      <dgm:prSet/>
      <dgm:spPr/>
      <dgm:t>
        <a:bodyPr/>
        <a:lstStyle/>
        <a:p>
          <a:endParaRPr lang="en-US"/>
        </a:p>
      </dgm:t>
    </dgm:pt>
    <dgm:pt modelId="{691041B3-680A-4018-A774-B3D2AC780B4F}" type="sibTrans" cxnId="{0456E4DC-80AD-4567-B8E1-54D5F3C54D59}">
      <dgm:prSet/>
      <dgm:spPr/>
      <dgm:t>
        <a:bodyPr/>
        <a:lstStyle/>
        <a:p>
          <a:endParaRPr lang="en-US"/>
        </a:p>
      </dgm:t>
    </dgm:pt>
    <dgm:pt modelId="{9A7B582F-B556-4DBF-BF5C-E9F42B8BBE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Accounting/Auditing &amp; Legal		$  7,200</a:t>
          </a:r>
        </a:p>
      </dgm:t>
    </dgm:pt>
    <dgm:pt modelId="{40ADA3A6-3D2F-43B2-9F5A-FD794C14A17E}" type="parTrans" cxnId="{B1D694DC-3460-4D2E-902A-2C50AB9AAB17}">
      <dgm:prSet/>
      <dgm:spPr/>
      <dgm:t>
        <a:bodyPr/>
        <a:lstStyle/>
        <a:p>
          <a:endParaRPr lang="en-US"/>
        </a:p>
      </dgm:t>
    </dgm:pt>
    <dgm:pt modelId="{C6A5DCE9-DBEE-4504-9959-70089722B789}" type="sibTrans" cxnId="{B1D694DC-3460-4D2E-902A-2C50AB9AAB17}">
      <dgm:prSet/>
      <dgm:spPr/>
      <dgm:t>
        <a:bodyPr/>
        <a:lstStyle/>
        <a:p>
          <a:endParaRPr lang="en-US"/>
        </a:p>
      </dgm:t>
    </dgm:pt>
    <dgm:pt modelId="{17994636-E214-4029-ACD1-646AD436AD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Property Management			$26,680</a:t>
          </a:r>
        </a:p>
      </dgm:t>
    </dgm:pt>
    <dgm:pt modelId="{B8E82F48-A7EC-4DED-8ED8-2B37F9CEB1F3}" type="parTrans" cxnId="{C9FCC904-BA5C-4B2F-BBA9-975C1F825B0E}">
      <dgm:prSet/>
      <dgm:spPr/>
      <dgm:t>
        <a:bodyPr/>
        <a:lstStyle/>
        <a:p>
          <a:endParaRPr lang="en-US"/>
        </a:p>
      </dgm:t>
    </dgm:pt>
    <dgm:pt modelId="{43CD0C91-E508-4F9C-B93B-CC28CEE73A30}" type="sibTrans" cxnId="{C9FCC904-BA5C-4B2F-BBA9-975C1F825B0E}">
      <dgm:prSet/>
      <dgm:spPr/>
      <dgm:t>
        <a:bodyPr/>
        <a:lstStyle/>
        <a:p>
          <a:endParaRPr lang="en-US"/>
        </a:p>
      </dgm:t>
    </dgm:pt>
    <dgm:pt modelId="{B4157244-AF86-4B85-8B3C-8C84818857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Utilities				$40,000</a:t>
          </a:r>
        </a:p>
      </dgm:t>
    </dgm:pt>
    <dgm:pt modelId="{B2590259-A4A1-4589-A121-BFFC9B370C19}" type="parTrans" cxnId="{718F2853-CE05-45FC-A268-2C5FA7163FEE}">
      <dgm:prSet/>
      <dgm:spPr/>
      <dgm:t>
        <a:bodyPr/>
        <a:lstStyle/>
        <a:p>
          <a:endParaRPr lang="en-US"/>
        </a:p>
      </dgm:t>
    </dgm:pt>
    <dgm:pt modelId="{1A34265C-AB20-43B8-B149-91936FE6CBE4}" type="sibTrans" cxnId="{718F2853-CE05-45FC-A268-2C5FA7163FEE}">
      <dgm:prSet/>
      <dgm:spPr/>
      <dgm:t>
        <a:bodyPr/>
        <a:lstStyle/>
        <a:p>
          <a:endParaRPr lang="en-US"/>
        </a:p>
      </dgm:t>
    </dgm:pt>
    <dgm:pt modelId="{00FE9694-4B91-4663-B0D6-A86A45DCB4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Maintenance				$52,000</a:t>
          </a:r>
        </a:p>
      </dgm:t>
    </dgm:pt>
    <dgm:pt modelId="{A0F2238A-8258-444B-8E57-FFAE058A896D}" type="parTrans" cxnId="{1F2259B0-3FD7-40D6-A788-C91447191C3A}">
      <dgm:prSet/>
      <dgm:spPr/>
      <dgm:t>
        <a:bodyPr/>
        <a:lstStyle/>
        <a:p>
          <a:endParaRPr lang="en-US"/>
        </a:p>
      </dgm:t>
    </dgm:pt>
    <dgm:pt modelId="{121C13B9-BF53-4F83-983E-55D0F42E2643}" type="sibTrans" cxnId="{1F2259B0-3FD7-40D6-A788-C91447191C3A}">
      <dgm:prSet/>
      <dgm:spPr/>
      <dgm:t>
        <a:bodyPr/>
        <a:lstStyle/>
        <a:p>
          <a:endParaRPr lang="en-US"/>
        </a:p>
      </dgm:t>
    </dgm:pt>
    <dgm:pt modelId="{7850946E-D932-400F-8C73-358DCA1655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Administration				$44,506</a:t>
          </a:r>
        </a:p>
      </dgm:t>
    </dgm:pt>
    <dgm:pt modelId="{8EF38707-485C-4FE6-A549-2B53D58993CC}" type="parTrans" cxnId="{747C4BF9-B011-417B-BA24-1359C7A452A3}">
      <dgm:prSet/>
      <dgm:spPr/>
      <dgm:t>
        <a:bodyPr/>
        <a:lstStyle/>
        <a:p>
          <a:endParaRPr lang="en-US"/>
        </a:p>
      </dgm:t>
    </dgm:pt>
    <dgm:pt modelId="{E4338E7C-A1F0-4CE6-B807-F1644E1BD6FB}" type="sibTrans" cxnId="{747C4BF9-B011-417B-BA24-1359C7A452A3}">
      <dgm:prSet/>
      <dgm:spPr/>
      <dgm:t>
        <a:bodyPr/>
        <a:lstStyle/>
        <a:p>
          <a:endParaRPr lang="en-US"/>
        </a:p>
      </dgm:t>
    </dgm:pt>
    <dgm:pt modelId="{57FC34EF-6E2E-4BF8-87F8-2AD75896A5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Property Taxes/PILOT			$13,456</a:t>
          </a:r>
        </a:p>
      </dgm:t>
    </dgm:pt>
    <dgm:pt modelId="{6C3EA13A-F9BD-4BE6-BE57-643AEC8E13C7}" type="parTrans" cxnId="{4B7B52B4-EBDB-4FDF-B2FA-E67CFB6A3D41}">
      <dgm:prSet/>
      <dgm:spPr/>
      <dgm:t>
        <a:bodyPr/>
        <a:lstStyle/>
        <a:p>
          <a:endParaRPr lang="en-US"/>
        </a:p>
      </dgm:t>
    </dgm:pt>
    <dgm:pt modelId="{3D24A814-A1F3-4E6A-AEDD-CEEA6809CEB7}" type="sibTrans" cxnId="{4B7B52B4-EBDB-4FDF-B2FA-E67CFB6A3D41}">
      <dgm:prSet/>
      <dgm:spPr/>
      <dgm:t>
        <a:bodyPr/>
        <a:lstStyle/>
        <a:p>
          <a:endParaRPr lang="en-US"/>
        </a:p>
      </dgm:t>
    </dgm:pt>
    <dgm:pt modelId="{0232BA3F-4C91-4518-AC45-98A69A1565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Insurance				$30,000</a:t>
          </a:r>
        </a:p>
      </dgm:t>
    </dgm:pt>
    <dgm:pt modelId="{5F79CA06-2334-4652-B6D8-C001A0C493DA}" type="parTrans" cxnId="{09991C84-481B-455E-B86B-B774B1C6B4E3}">
      <dgm:prSet/>
      <dgm:spPr/>
      <dgm:t>
        <a:bodyPr/>
        <a:lstStyle/>
        <a:p>
          <a:endParaRPr lang="en-US"/>
        </a:p>
      </dgm:t>
    </dgm:pt>
    <dgm:pt modelId="{2AF43E3C-C1BD-472A-87C4-92410912CCE6}" type="sibTrans" cxnId="{09991C84-481B-455E-B86B-B774B1C6B4E3}">
      <dgm:prSet/>
      <dgm:spPr/>
      <dgm:t>
        <a:bodyPr/>
        <a:lstStyle/>
        <a:p>
          <a:endParaRPr lang="en-US"/>
        </a:p>
      </dgm:t>
    </dgm:pt>
    <dgm:pt modelId="{B65A3E77-5F4E-44B1-98BB-3D70CF9723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Replacement Reserves			$300/unit </a:t>
          </a:r>
        </a:p>
      </dgm:t>
    </dgm:pt>
    <dgm:pt modelId="{2C0BD058-960E-412F-BD27-9C51FC4C9EEC}" type="parTrans" cxnId="{EFA750DF-591A-48AE-9134-660ACA90AE12}">
      <dgm:prSet/>
      <dgm:spPr/>
      <dgm:t>
        <a:bodyPr/>
        <a:lstStyle/>
        <a:p>
          <a:endParaRPr lang="en-US"/>
        </a:p>
      </dgm:t>
    </dgm:pt>
    <dgm:pt modelId="{E45539E5-E9BD-4DE8-B217-7773B1849285}" type="sibTrans" cxnId="{EFA750DF-591A-48AE-9134-660ACA90AE12}">
      <dgm:prSet/>
      <dgm:spPr/>
      <dgm:t>
        <a:bodyPr/>
        <a:lstStyle/>
        <a:p>
          <a:endParaRPr lang="en-US"/>
        </a:p>
      </dgm:t>
    </dgm:pt>
    <dgm:pt modelId="{1010D6BF-36E9-474B-BD1F-7E7DC63B42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Place these in the first year’s operating pro-forma</a:t>
          </a:r>
        </a:p>
      </dgm:t>
    </dgm:pt>
    <dgm:pt modelId="{1D646E50-EA60-4516-9D15-586A7D7492E8}" type="parTrans" cxnId="{BE3F58ED-5BC4-4AA8-9467-BE047CB9628B}">
      <dgm:prSet/>
      <dgm:spPr/>
      <dgm:t>
        <a:bodyPr/>
        <a:lstStyle/>
        <a:p>
          <a:endParaRPr lang="en-US"/>
        </a:p>
      </dgm:t>
    </dgm:pt>
    <dgm:pt modelId="{856AA5FE-0249-43B9-AA38-981853A41776}" type="sibTrans" cxnId="{BE3F58ED-5BC4-4AA8-9467-BE047CB9628B}">
      <dgm:prSet/>
      <dgm:spPr/>
      <dgm:t>
        <a:bodyPr/>
        <a:lstStyle/>
        <a:p>
          <a:endParaRPr lang="en-US"/>
        </a:p>
      </dgm:t>
    </dgm:pt>
    <dgm:pt modelId="{0AA89A9C-190D-4022-A7A3-3031A750A8D7}" type="pres">
      <dgm:prSet presAssocID="{E3590116-35A7-4716-9606-5BDA5003628C}" presName="Name0" presStyleCnt="0">
        <dgm:presLayoutVars>
          <dgm:dir/>
          <dgm:resizeHandles val="exact"/>
        </dgm:presLayoutVars>
      </dgm:prSet>
      <dgm:spPr/>
    </dgm:pt>
    <dgm:pt modelId="{81A2EE92-4EFC-40DF-B6E5-EA1A3E624472}" type="pres">
      <dgm:prSet presAssocID="{DBA60B35-7A3D-4BBD-98A9-02954F0ECF65}" presName="node" presStyleLbl="node1" presStyleIdx="0" presStyleCnt="2" custLinFactNeighborX="-79" custLinFactNeighborY="-73">
        <dgm:presLayoutVars>
          <dgm:bulletEnabled val="1"/>
        </dgm:presLayoutVars>
      </dgm:prSet>
      <dgm:spPr/>
    </dgm:pt>
    <dgm:pt modelId="{F458B1C4-7614-4C62-84AD-D5D32CB7016A}" type="pres">
      <dgm:prSet presAssocID="{213999A2-0FE0-49ED-BA88-7FA2EF8D381E}" presName="sibTrans" presStyleLbl="sibTrans2D1" presStyleIdx="0" presStyleCnt="1"/>
      <dgm:spPr/>
    </dgm:pt>
    <dgm:pt modelId="{CD9C7E61-0C4E-4B25-B0F5-CF7231B1CB83}" type="pres">
      <dgm:prSet presAssocID="{213999A2-0FE0-49ED-BA88-7FA2EF8D381E}" presName="connectorText" presStyleLbl="sibTrans2D1" presStyleIdx="0" presStyleCnt="1"/>
      <dgm:spPr/>
    </dgm:pt>
    <dgm:pt modelId="{458D1C9F-9228-4B23-B891-D73CF2B35C62}" type="pres">
      <dgm:prSet presAssocID="{E6AC626C-C58C-4DEB-9C23-7B7F6AEB4037}" presName="node" presStyleLbl="node1" presStyleIdx="1" presStyleCnt="2">
        <dgm:presLayoutVars>
          <dgm:bulletEnabled val="1"/>
        </dgm:presLayoutVars>
      </dgm:prSet>
      <dgm:spPr/>
    </dgm:pt>
  </dgm:ptLst>
  <dgm:cxnLst>
    <dgm:cxn modelId="{C9FCC904-BA5C-4B2F-BBA9-975C1F825B0E}" srcId="{E6AC626C-C58C-4DEB-9C23-7B7F6AEB4037}" destId="{17994636-E214-4029-ACD1-646AD436AD36}" srcOrd="1" destOrd="0" parTransId="{B8E82F48-A7EC-4DED-8ED8-2B37F9CEB1F3}" sibTransId="{43CD0C91-E508-4F9C-B93B-CC28CEE73A30}"/>
    <dgm:cxn modelId="{A700490D-1C70-4A42-BB83-E3CC88C3A640}" type="presOf" srcId="{7850946E-D932-400F-8C73-358DCA165568}" destId="{458D1C9F-9228-4B23-B891-D73CF2B35C62}" srcOrd="0" destOrd="5" presId="urn:microsoft.com/office/officeart/2005/8/layout/process1"/>
    <dgm:cxn modelId="{485F540E-4DAB-42FA-8401-90E52A39FE9D}" type="presOf" srcId="{213999A2-0FE0-49ED-BA88-7FA2EF8D381E}" destId="{CD9C7E61-0C4E-4B25-B0F5-CF7231B1CB83}" srcOrd="1" destOrd="0" presId="urn:microsoft.com/office/officeart/2005/8/layout/process1"/>
    <dgm:cxn modelId="{2473E410-1A47-44DB-9273-158D925EC955}" srcId="{E3590116-35A7-4716-9606-5BDA5003628C}" destId="{DBA60B35-7A3D-4BBD-98A9-02954F0ECF65}" srcOrd="0" destOrd="0" parTransId="{7D9DDF03-94E3-4634-BEF9-6FD106D5E111}" sibTransId="{213999A2-0FE0-49ED-BA88-7FA2EF8D381E}"/>
    <dgm:cxn modelId="{EA048427-B54C-47A5-8DFB-4C4F790FA4BA}" type="presOf" srcId="{17994636-E214-4029-ACD1-646AD436AD36}" destId="{458D1C9F-9228-4B23-B891-D73CF2B35C62}" srcOrd="0" destOrd="2" presId="urn:microsoft.com/office/officeart/2005/8/layout/process1"/>
    <dgm:cxn modelId="{E3C23029-C3C8-4A86-93BE-200C19E71905}" type="presOf" srcId="{213999A2-0FE0-49ED-BA88-7FA2EF8D381E}" destId="{F458B1C4-7614-4C62-84AD-D5D32CB7016A}" srcOrd="0" destOrd="0" presId="urn:microsoft.com/office/officeart/2005/8/layout/process1"/>
    <dgm:cxn modelId="{F16DF539-8BDA-4ACC-918F-645AF00734CC}" type="presOf" srcId="{DBA60B35-7A3D-4BBD-98A9-02954F0ECF65}" destId="{81A2EE92-4EFC-40DF-B6E5-EA1A3E624472}" srcOrd="0" destOrd="0" presId="urn:microsoft.com/office/officeart/2005/8/layout/process1"/>
    <dgm:cxn modelId="{FB1B4761-930F-4724-AD5A-8C52E9B71DA6}" type="presOf" srcId="{B4157244-AF86-4B85-8B3C-8C848188576C}" destId="{458D1C9F-9228-4B23-B891-D73CF2B35C62}" srcOrd="0" destOrd="3" presId="urn:microsoft.com/office/officeart/2005/8/layout/process1"/>
    <dgm:cxn modelId="{4EAE9762-60DD-4CC2-A727-A7F0B2D18BD5}" type="presOf" srcId="{1010D6BF-36E9-474B-BD1F-7E7DC63B42CA}" destId="{458D1C9F-9228-4B23-B891-D73CF2B35C62}" srcOrd="0" destOrd="9" presId="urn:microsoft.com/office/officeart/2005/8/layout/process1"/>
    <dgm:cxn modelId="{35AB8B64-FF07-4B42-A6C2-887086262E07}" type="presOf" srcId="{E3590116-35A7-4716-9606-5BDA5003628C}" destId="{0AA89A9C-190D-4022-A7A3-3031A750A8D7}" srcOrd="0" destOrd="0" presId="urn:microsoft.com/office/officeart/2005/8/layout/process1"/>
    <dgm:cxn modelId="{718F2853-CE05-45FC-A268-2C5FA7163FEE}" srcId="{E6AC626C-C58C-4DEB-9C23-7B7F6AEB4037}" destId="{B4157244-AF86-4B85-8B3C-8C848188576C}" srcOrd="2" destOrd="0" parTransId="{B2590259-A4A1-4589-A121-BFFC9B370C19}" sibTransId="{1A34265C-AB20-43B8-B149-91936FE6CBE4}"/>
    <dgm:cxn modelId="{C8DB2F81-554D-4033-A858-6C02880C9109}" type="presOf" srcId="{E6AC626C-C58C-4DEB-9C23-7B7F6AEB4037}" destId="{458D1C9F-9228-4B23-B891-D73CF2B35C62}" srcOrd="0" destOrd="0" presId="urn:microsoft.com/office/officeart/2005/8/layout/process1"/>
    <dgm:cxn modelId="{09991C84-481B-455E-B86B-B774B1C6B4E3}" srcId="{E6AC626C-C58C-4DEB-9C23-7B7F6AEB4037}" destId="{0232BA3F-4C91-4518-AC45-98A69A15654B}" srcOrd="6" destOrd="0" parTransId="{5F79CA06-2334-4652-B6D8-C001A0C493DA}" sibTransId="{2AF43E3C-C1BD-472A-87C4-92410912CCE6}"/>
    <dgm:cxn modelId="{67B1FF98-783E-4605-BB1D-6A515EB3071A}" type="presOf" srcId="{00FE9694-4B91-4663-B0D6-A86A45DCB48D}" destId="{458D1C9F-9228-4B23-B891-D73CF2B35C62}" srcOrd="0" destOrd="4" presId="urn:microsoft.com/office/officeart/2005/8/layout/process1"/>
    <dgm:cxn modelId="{B8795499-CBA3-4F3B-AD58-B9293CA8E00C}" type="presOf" srcId="{9A7B582F-B556-4DBF-BF5C-E9F42B8BBED6}" destId="{458D1C9F-9228-4B23-B891-D73CF2B35C62}" srcOrd="0" destOrd="1" presId="urn:microsoft.com/office/officeart/2005/8/layout/process1"/>
    <dgm:cxn modelId="{205C6AA2-AD17-4397-AC83-52956387E9B6}" type="presOf" srcId="{B65A3E77-5F4E-44B1-98BB-3D70CF972394}" destId="{458D1C9F-9228-4B23-B891-D73CF2B35C62}" srcOrd="0" destOrd="8" presId="urn:microsoft.com/office/officeart/2005/8/layout/process1"/>
    <dgm:cxn modelId="{757E70A5-D43D-4F07-AB1F-91D7009E1CE4}" type="presOf" srcId="{0232BA3F-4C91-4518-AC45-98A69A15654B}" destId="{458D1C9F-9228-4B23-B891-D73CF2B35C62}" srcOrd="0" destOrd="7" presId="urn:microsoft.com/office/officeart/2005/8/layout/process1"/>
    <dgm:cxn modelId="{1F2259B0-3FD7-40D6-A788-C91447191C3A}" srcId="{E6AC626C-C58C-4DEB-9C23-7B7F6AEB4037}" destId="{00FE9694-4B91-4663-B0D6-A86A45DCB48D}" srcOrd="3" destOrd="0" parTransId="{A0F2238A-8258-444B-8E57-FFAE058A896D}" sibTransId="{121C13B9-BF53-4F83-983E-55D0F42E2643}"/>
    <dgm:cxn modelId="{4B7B52B4-EBDB-4FDF-B2FA-E67CFB6A3D41}" srcId="{E6AC626C-C58C-4DEB-9C23-7B7F6AEB4037}" destId="{57FC34EF-6E2E-4BF8-87F8-2AD75896A509}" srcOrd="5" destOrd="0" parTransId="{6C3EA13A-F9BD-4BE6-BE57-643AEC8E13C7}" sibTransId="{3D24A814-A1F3-4E6A-AEDD-CEEA6809CEB7}"/>
    <dgm:cxn modelId="{B1D694DC-3460-4D2E-902A-2C50AB9AAB17}" srcId="{E6AC626C-C58C-4DEB-9C23-7B7F6AEB4037}" destId="{9A7B582F-B556-4DBF-BF5C-E9F42B8BBED6}" srcOrd="0" destOrd="0" parTransId="{40ADA3A6-3D2F-43B2-9F5A-FD794C14A17E}" sibTransId="{C6A5DCE9-DBEE-4504-9959-70089722B789}"/>
    <dgm:cxn modelId="{0456E4DC-80AD-4567-B8E1-54D5F3C54D59}" srcId="{E3590116-35A7-4716-9606-5BDA5003628C}" destId="{E6AC626C-C58C-4DEB-9C23-7B7F6AEB4037}" srcOrd="1" destOrd="0" parTransId="{693AA7DE-ACF1-4FEC-B2F6-7B007C675F62}" sibTransId="{691041B3-680A-4018-A774-B3D2AC780B4F}"/>
    <dgm:cxn modelId="{E39929DE-76FC-4551-8DBF-348BD2CA87F0}" type="presOf" srcId="{57FC34EF-6E2E-4BF8-87F8-2AD75896A509}" destId="{458D1C9F-9228-4B23-B891-D73CF2B35C62}" srcOrd="0" destOrd="6" presId="urn:microsoft.com/office/officeart/2005/8/layout/process1"/>
    <dgm:cxn modelId="{EFA750DF-591A-48AE-9134-660ACA90AE12}" srcId="{E6AC626C-C58C-4DEB-9C23-7B7F6AEB4037}" destId="{B65A3E77-5F4E-44B1-98BB-3D70CF972394}" srcOrd="7" destOrd="0" parTransId="{2C0BD058-960E-412F-BD27-9C51FC4C9EEC}" sibTransId="{E45539E5-E9BD-4DE8-B217-7773B1849285}"/>
    <dgm:cxn modelId="{BE3F58ED-5BC4-4AA8-9467-BE047CB9628B}" srcId="{E6AC626C-C58C-4DEB-9C23-7B7F6AEB4037}" destId="{1010D6BF-36E9-474B-BD1F-7E7DC63B42CA}" srcOrd="8" destOrd="0" parTransId="{1D646E50-EA60-4516-9D15-586A7D7492E8}" sibTransId="{856AA5FE-0249-43B9-AA38-981853A41776}"/>
    <dgm:cxn modelId="{747C4BF9-B011-417B-BA24-1359C7A452A3}" srcId="{E6AC626C-C58C-4DEB-9C23-7B7F6AEB4037}" destId="{7850946E-D932-400F-8C73-358DCA165568}" srcOrd="4" destOrd="0" parTransId="{8EF38707-485C-4FE6-A549-2B53D58993CC}" sibTransId="{E4338E7C-A1F0-4CE6-B807-F1644E1BD6FB}"/>
    <dgm:cxn modelId="{E0A358D3-8BAB-4BC4-BBF8-661F974B913E}" type="presParOf" srcId="{0AA89A9C-190D-4022-A7A3-3031A750A8D7}" destId="{81A2EE92-4EFC-40DF-B6E5-EA1A3E624472}" srcOrd="0" destOrd="0" presId="urn:microsoft.com/office/officeart/2005/8/layout/process1"/>
    <dgm:cxn modelId="{751405C7-81DA-443C-B223-213DA229C79A}" type="presParOf" srcId="{0AA89A9C-190D-4022-A7A3-3031A750A8D7}" destId="{F458B1C4-7614-4C62-84AD-D5D32CB7016A}" srcOrd="1" destOrd="0" presId="urn:microsoft.com/office/officeart/2005/8/layout/process1"/>
    <dgm:cxn modelId="{6750B20F-7988-4022-9313-C0559A95BE8C}" type="presParOf" srcId="{F458B1C4-7614-4C62-84AD-D5D32CB7016A}" destId="{CD9C7E61-0C4E-4B25-B0F5-CF7231B1CB83}" srcOrd="0" destOrd="0" presId="urn:microsoft.com/office/officeart/2005/8/layout/process1"/>
    <dgm:cxn modelId="{63CBF3D7-42E5-4313-852F-85A56D563663}" type="presParOf" srcId="{0AA89A9C-190D-4022-A7A3-3031A750A8D7}" destId="{458D1C9F-9228-4B23-B891-D73CF2B35C6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13BB0-10EA-4063-A967-B8910F62F627}">
      <dsp:nvSpPr>
        <dsp:cNvPr id="0" name=""/>
        <dsp:cNvSpPr/>
      </dsp:nvSpPr>
      <dsp:spPr>
        <a:xfrm>
          <a:off x="916765" y="181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Owner Equity –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usually 20-25%, actual cash, invested land, etc.</a:t>
          </a:r>
        </a:p>
      </dsp:txBody>
      <dsp:txXfrm>
        <a:off x="916765" y="181"/>
        <a:ext cx="2557024" cy="1534214"/>
      </dsp:txXfrm>
    </dsp:sp>
    <dsp:sp modelId="{EF1D01A1-E841-4788-8674-7872543AB44B}">
      <dsp:nvSpPr>
        <dsp:cNvPr id="0" name=""/>
        <dsp:cNvSpPr/>
      </dsp:nvSpPr>
      <dsp:spPr>
        <a:xfrm>
          <a:off x="3729491" y="181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Debt – mortgage amount, calculations will be presented later</a:t>
          </a:r>
        </a:p>
      </dsp:txBody>
      <dsp:txXfrm>
        <a:off x="3729491" y="181"/>
        <a:ext cx="2557024" cy="1534214"/>
      </dsp:txXfrm>
    </dsp:sp>
    <dsp:sp modelId="{A8B09337-16F4-4BDC-9C6E-FB1505E2767C}">
      <dsp:nvSpPr>
        <dsp:cNvPr id="0" name=""/>
        <dsp:cNvSpPr/>
      </dsp:nvSpPr>
      <dsp:spPr>
        <a:xfrm>
          <a:off x="916765" y="1790098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Soft Loans and Grants </a:t>
          </a:r>
        </a:p>
      </dsp:txBody>
      <dsp:txXfrm>
        <a:off x="916765" y="1790098"/>
        <a:ext cx="2557024" cy="1534214"/>
      </dsp:txXfrm>
    </dsp:sp>
    <dsp:sp modelId="{599B064E-7847-45D6-9116-908C58AB073F}">
      <dsp:nvSpPr>
        <dsp:cNvPr id="0" name=""/>
        <dsp:cNvSpPr/>
      </dsp:nvSpPr>
      <dsp:spPr>
        <a:xfrm>
          <a:off x="3729491" y="1790098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Deferred developer fees – sometimes as much as 50%</a:t>
          </a:r>
        </a:p>
      </dsp:txBody>
      <dsp:txXfrm>
        <a:off x="3729491" y="1790098"/>
        <a:ext cx="2557024" cy="15342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FCC02-70E4-4828-817E-2F6247C87BF1}">
      <dsp:nvSpPr>
        <dsp:cNvPr id="0" name=""/>
        <dsp:cNvSpPr/>
      </dsp:nvSpPr>
      <dsp:spPr>
        <a:xfrm>
          <a:off x="0" y="605024"/>
          <a:ext cx="7203281" cy="1116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6B07C-0445-4CE3-A388-CC9D7E68ADC5}">
      <dsp:nvSpPr>
        <dsp:cNvPr id="0" name=""/>
        <dsp:cNvSpPr/>
      </dsp:nvSpPr>
      <dsp:spPr>
        <a:xfrm>
          <a:off x="337882" y="856342"/>
          <a:ext cx="614332" cy="61433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81CE0-8423-4F63-9316-4C71E67DFD8B}">
      <dsp:nvSpPr>
        <dsp:cNvPr id="0" name=""/>
        <dsp:cNvSpPr/>
      </dsp:nvSpPr>
      <dsp:spPr>
        <a:xfrm>
          <a:off x="1290098" y="605024"/>
          <a:ext cx="5913182" cy="111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12" tIns="118212" rIns="118212" bIns="1182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you have an appraisal of $120,000, and a loan amount of $75,000, what is the LTV?</a:t>
          </a:r>
        </a:p>
      </dsp:txBody>
      <dsp:txXfrm>
        <a:off x="1290098" y="605024"/>
        <a:ext cx="5913182" cy="1116968"/>
      </dsp:txXfrm>
    </dsp:sp>
    <dsp:sp modelId="{4A791286-0EFA-43D8-BA44-4C9DC6994DCB}">
      <dsp:nvSpPr>
        <dsp:cNvPr id="0" name=""/>
        <dsp:cNvSpPr/>
      </dsp:nvSpPr>
      <dsp:spPr>
        <a:xfrm>
          <a:off x="0" y="2001234"/>
          <a:ext cx="7203281" cy="1116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87A60-3342-4C01-82C7-45E491EBB32E}">
      <dsp:nvSpPr>
        <dsp:cNvPr id="0" name=""/>
        <dsp:cNvSpPr/>
      </dsp:nvSpPr>
      <dsp:spPr>
        <a:xfrm>
          <a:off x="337882" y="2252552"/>
          <a:ext cx="614332" cy="61433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44770-A7AE-4115-871E-33FE5CCA3B9C}">
      <dsp:nvSpPr>
        <dsp:cNvPr id="0" name=""/>
        <dsp:cNvSpPr/>
      </dsp:nvSpPr>
      <dsp:spPr>
        <a:xfrm>
          <a:off x="1290098" y="2001234"/>
          <a:ext cx="5913182" cy="111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12" tIns="118212" rIns="118212" bIns="1182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you have an appraisal of $130,000 and a maximum LTV of 80% what is the maximum loan amount?  </a:t>
          </a:r>
        </a:p>
      </dsp:txBody>
      <dsp:txXfrm>
        <a:off x="1290098" y="2001234"/>
        <a:ext cx="5913182" cy="1116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13BB0-10EA-4063-A967-B8910F62F627}">
      <dsp:nvSpPr>
        <dsp:cNvPr id="0" name=""/>
        <dsp:cNvSpPr/>
      </dsp:nvSpPr>
      <dsp:spPr>
        <a:xfrm>
          <a:off x="0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Acquisition – cost to purchase land &amp;/or buildings</a:t>
          </a:r>
        </a:p>
      </dsp:txBody>
      <dsp:txXfrm>
        <a:off x="0" y="199080"/>
        <a:ext cx="2251025" cy="1350615"/>
      </dsp:txXfrm>
    </dsp:sp>
    <dsp:sp modelId="{EF1D01A1-E841-4788-8674-7872543AB44B}">
      <dsp:nvSpPr>
        <dsp:cNvPr id="0" name=""/>
        <dsp:cNvSpPr/>
      </dsp:nvSpPr>
      <dsp:spPr>
        <a:xfrm>
          <a:off x="2476127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336926"/>
                <a:satOff val="-1589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36926"/>
                <a:satOff val="-1589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36926"/>
                <a:satOff val="-1589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Construction – Estimate per unit, peer square foot or actual estimate provided by contractor</a:t>
          </a:r>
        </a:p>
      </dsp:txBody>
      <dsp:txXfrm>
        <a:off x="2476127" y="199080"/>
        <a:ext cx="2251025" cy="1350615"/>
      </dsp:txXfrm>
    </dsp:sp>
    <dsp:sp modelId="{0913C9FB-D9CC-4076-82A0-24E7206E8254}">
      <dsp:nvSpPr>
        <dsp:cNvPr id="0" name=""/>
        <dsp:cNvSpPr/>
      </dsp:nvSpPr>
      <dsp:spPr>
        <a:xfrm>
          <a:off x="4952255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673852"/>
                <a:satOff val="-3178"/>
                <a:lumOff val="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3852"/>
                <a:satOff val="-3178"/>
                <a:lumOff val="7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3852"/>
                <a:satOff val="-3178"/>
                <a:lumOff val="7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Construction Contingency (Hard Costs) – Protect Developer (&amp; partners, banks) from cost overruns.  Usually 5% on new construction, 10% on rehab, 15% historic rehab</a:t>
          </a:r>
        </a:p>
      </dsp:txBody>
      <dsp:txXfrm>
        <a:off x="4952255" y="199080"/>
        <a:ext cx="2251025" cy="1350615"/>
      </dsp:txXfrm>
    </dsp:sp>
    <dsp:sp modelId="{A8B09337-16F4-4BDC-9C6E-FB1505E2767C}">
      <dsp:nvSpPr>
        <dsp:cNvPr id="0" name=""/>
        <dsp:cNvSpPr/>
      </dsp:nvSpPr>
      <dsp:spPr>
        <a:xfrm>
          <a:off x="0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010778"/>
                <a:satOff val="-4766"/>
                <a:lumOff val="11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010778"/>
                <a:satOff val="-4766"/>
                <a:lumOff val="11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010778"/>
                <a:satOff val="-4766"/>
                <a:lumOff val="11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Soft Costs – Other costs incurred during the development process</a:t>
          </a:r>
        </a:p>
      </dsp:txBody>
      <dsp:txXfrm>
        <a:off x="0" y="1774798"/>
        <a:ext cx="2251025" cy="1350615"/>
      </dsp:txXfrm>
    </dsp:sp>
    <dsp:sp modelId="{599B064E-7847-45D6-9116-908C58AB073F}">
      <dsp:nvSpPr>
        <dsp:cNvPr id="0" name=""/>
        <dsp:cNvSpPr/>
      </dsp:nvSpPr>
      <dsp:spPr>
        <a:xfrm>
          <a:off x="2476127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347705"/>
                <a:satOff val="-6355"/>
                <a:lumOff val="15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347705"/>
                <a:satOff val="-6355"/>
                <a:lumOff val="15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347705"/>
                <a:satOff val="-6355"/>
                <a:lumOff val="15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Soft Costs Contingency – Usually 5% - MSHDA does not allow in their financing</a:t>
          </a:r>
        </a:p>
      </dsp:txBody>
      <dsp:txXfrm>
        <a:off x="2476127" y="1774798"/>
        <a:ext cx="2251025" cy="1350615"/>
      </dsp:txXfrm>
    </dsp:sp>
    <dsp:sp modelId="{5C5DBDEF-196D-4ACD-B9F4-24F1B3C85B03}">
      <dsp:nvSpPr>
        <dsp:cNvPr id="0" name=""/>
        <dsp:cNvSpPr/>
      </dsp:nvSpPr>
      <dsp:spPr>
        <a:xfrm>
          <a:off x="4952255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Developer Fees –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usually 10-15%</a:t>
          </a:r>
        </a:p>
      </dsp:txBody>
      <dsp:txXfrm>
        <a:off x="4952255" y="1774798"/>
        <a:ext cx="2251025" cy="1350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9199A-AC18-442C-8912-2626C3256C76}">
      <dsp:nvSpPr>
        <dsp:cNvPr id="0" name=""/>
        <dsp:cNvSpPr/>
      </dsp:nvSpPr>
      <dsp:spPr>
        <a:xfrm>
          <a:off x="0" y="1204"/>
          <a:ext cx="7203281" cy="513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B81AA-81D7-4633-B3D4-CA741ECF8ED2}">
      <dsp:nvSpPr>
        <dsp:cNvPr id="0" name=""/>
        <dsp:cNvSpPr/>
      </dsp:nvSpPr>
      <dsp:spPr>
        <a:xfrm>
          <a:off x="155247" y="116678"/>
          <a:ext cx="282268" cy="2822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0FC9-5A04-4F3C-A50F-F62F99454967}">
      <dsp:nvSpPr>
        <dsp:cNvPr id="0" name=""/>
        <dsp:cNvSpPr/>
      </dsp:nvSpPr>
      <dsp:spPr>
        <a:xfrm>
          <a:off x="592764" y="1204"/>
          <a:ext cx="6610516" cy="51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15" tIns="54315" rIns="54315" bIns="543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Architect &amp; Engineering – Usually about 4 – 10% of the construction costs</a:t>
          </a:r>
        </a:p>
      </dsp:txBody>
      <dsp:txXfrm>
        <a:off x="592764" y="1204"/>
        <a:ext cx="6610516" cy="513216"/>
      </dsp:txXfrm>
    </dsp:sp>
    <dsp:sp modelId="{F0FB4DBC-D46F-4FBE-BEDD-0A396A39807E}">
      <dsp:nvSpPr>
        <dsp:cNvPr id="0" name=""/>
        <dsp:cNvSpPr/>
      </dsp:nvSpPr>
      <dsp:spPr>
        <a:xfrm>
          <a:off x="0" y="642724"/>
          <a:ext cx="7203281" cy="5132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5281C-29EE-4338-BFA4-17636BEE5108}">
      <dsp:nvSpPr>
        <dsp:cNvPr id="0" name=""/>
        <dsp:cNvSpPr/>
      </dsp:nvSpPr>
      <dsp:spPr>
        <a:xfrm>
          <a:off x="155247" y="758198"/>
          <a:ext cx="282268" cy="2822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9E24F-22C5-4D1A-8A98-D1C45C973E82}">
      <dsp:nvSpPr>
        <dsp:cNvPr id="0" name=""/>
        <dsp:cNvSpPr/>
      </dsp:nvSpPr>
      <dsp:spPr>
        <a:xfrm>
          <a:off x="592764" y="642724"/>
          <a:ext cx="6610516" cy="51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15" tIns="54315" rIns="54315" bIns="543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Environmental Survey – Varies from $2,500 - $20,000 per site (depending if a NEPA is required – hire a good consultant)</a:t>
          </a:r>
        </a:p>
      </dsp:txBody>
      <dsp:txXfrm>
        <a:off x="592764" y="642724"/>
        <a:ext cx="6610516" cy="513216"/>
      </dsp:txXfrm>
    </dsp:sp>
    <dsp:sp modelId="{F9DC9056-B645-44C2-A299-3585A8E873E9}">
      <dsp:nvSpPr>
        <dsp:cNvPr id="0" name=""/>
        <dsp:cNvSpPr/>
      </dsp:nvSpPr>
      <dsp:spPr>
        <a:xfrm>
          <a:off x="0" y="1284245"/>
          <a:ext cx="7203281" cy="5132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D8654-4B0E-44F7-8886-40D7B2A56BF9}">
      <dsp:nvSpPr>
        <dsp:cNvPr id="0" name=""/>
        <dsp:cNvSpPr/>
      </dsp:nvSpPr>
      <dsp:spPr>
        <a:xfrm>
          <a:off x="155247" y="1399718"/>
          <a:ext cx="282268" cy="2822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47F88-139C-4582-9790-7B66DEDBE313}">
      <dsp:nvSpPr>
        <dsp:cNvPr id="0" name=""/>
        <dsp:cNvSpPr/>
      </dsp:nvSpPr>
      <dsp:spPr>
        <a:xfrm>
          <a:off x="592764" y="1284245"/>
          <a:ext cx="6610516" cy="51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15" tIns="54315" rIns="54315" bIns="543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Appraisal - $5,000 – 15,000 cost higher for commercial and mix-use projects</a:t>
          </a:r>
        </a:p>
      </dsp:txBody>
      <dsp:txXfrm>
        <a:off x="592764" y="1284245"/>
        <a:ext cx="6610516" cy="513216"/>
      </dsp:txXfrm>
    </dsp:sp>
    <dsp:sp modelId="{BB9EE7DB-982B-4EE5-866C-9E5FE323A2A1}">
      <dsp:nvSpPr>
        <dsp:cNvPr id="0" name=""/>
        <dsp:cNvSpPr/>
      </dsp:nvSpPr>
      <dsp:spPr>
        <a:xfrm>
          <a:off x="0" y="1925765"/>
          <a:ext cx="7203281" cy="5132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05127-9F8F-4E22-A374-1DD6872BB80C}">
      <dsp:nvSpPr>
        <dsp:cNvPr id="0" name=""/>
        <dsp:cNvSpPr/>
      </dsp:nvSpPr>
      <dsp:spPr>
        <a:xfrm>
          <a:off x="155247" y="2041239"/>
          <a:ext cx="282268" cy="2822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173FA-0136-46A3-BFC2-2547C5CD6468}">
      <dsp:nvSpPr>
        <dsp:cNvPr id="0" name=""/>
        <dsp:cNvSpPr/>
      </dsp:nvSpPr>
      <dsp:spPr>
        <a:xfrm>
          <a:off x="592764" y="1925765"/>
          <a:ext cx="6610516" cy="51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15" tIns="54315" rIns="54315" bIns="543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Survey - $1,500 - $5,000 per building or lot (depending if you need a topo &amp; if its new construction)</a:t>
          </a:r>
        </a:p>
      </dsp:txBody>
      <dsp:txXfrm>
        <a:off x="592764" y="1925765"/>
        <a:ext cx="6610516" cy="513216"/>
      </dsp:txXfrm>
    </dsp:sp>
    <dsp:sp modelId="{46CCAC6C-50FC-469F-A6CC-B0605E8F0E86}">
      <dsp:nvSpPr>
        <dsp:cNvPr id="0" name=""/>
        <dsp:cNvSpPr/>
      </dsp:nvSpPr>
      <dsp:spPr>
        <a:xfrm>
          <a:off x="0" y="2567285"/>
          <a:ext cx="7203281" cy="5132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3F3D3-7241-4CE4-A445-679E3B9AF55E}">
      <dsp:nvSpPr>
        <dsp:cNvPr id="0" name=""/>
        <dsp:cNvSpPr/>
      </dsp:nvSpPr>
      <dsp:spPr>
        <a:xfrm>
          <a:off x="155247" y="2682759"/>
          <a:ext cx="282268" cy="2822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33796-EE50-45A0-8D4C-C0225BD31565}">
      <dsp:nvSpPr>
        <dsp:cNvPr id="0" name=""/>
        <dsp:cNvSpPr/>
      </dsp:nvSpPr>
      <dsp:spPr>
        <a:xfrm>
          <a:off x="592764" y="2567285"/>
          <a:ext cx="6610516" cy="51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15" tIns="54315" rIns="54315" bIns="543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Title Insurance - $3 per $1,000 insured value</a:t>
          </a:r>
        </a:p>
      </dsp:txBody>
      <dsp:txXfrm>
        <a:off x="592764" y="2567285"/>
        <a:ext cx="6610516" cy="513216"/>
      </dsp:txXfrm>
    </dsp:sp>
    <dsp:sp modelId="{B5F627C2-4946-4714-BAE4-DF8E15CD937C}">
      <dsp:nvSpPr>
        <dsp:cNvPr id="0" name=""/>
        <dsp:cNvSpPr/>
      </dsp:nvSpPr>
      <dsp:spPr>
        <a:xfrm>
          <a:off x="0" y="3208806"/>
          <a:ext cx="7203281" cy="513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18171-6788-4AD6-9A01-33746E0B3709}">
      <dsp:nvSpPr>
        <dsp:cNvPr id="0" name=""/>
        <dsp:cNvSpPr/>
      </dsp:nvSpPr>
      <dsp:spPr>
        <a:xfrm>
          <a:off x="155247" y="3324279"/>
          <a:ext cx="282268" cy="2822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E9A16-A86A-4E6F-A83E-52737F2F9CB2}">
      <dsp:nvSpPr>
        <dsp:cNvPr id="0" name=""/>
        <dsp:cNvSpPr/>
      </dsp:nvSpPr>
      <dsp:spPr>
        <a:xfrm>
          <a:off x="592764" y="3208806"/>
          <a:ext cx="6610516" cy="51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15" tIns="54315" rIns="54315" bIns="543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Legal Fees - $5,000 - $90,000 depending on funding sources of the project</a:t>
          </a:r>
        </a:p>
      </dsp:txBody>
      <dsp:txXfrm>
        <a:off x="592764" y="3208806"/>
        <a:ext cx="6610516" cy="513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0B676-F1BB-4EB2-97F4-155A00C4AFC8}">
      <dsp:nvSpPr>
        <dsp:cNvPr id="0" name=""/>
        <dsp:cNvSpPr/>
      </dsp:nvSpPr>
      <dsp:spPr>
        <a:xfrm>
          <a:off x="0" y="398447"/>
          <a:ext cx="2251025" cy="13506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Real Estate Taxes – Calculate by using the assessed value * tax rate * length of construction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baseline="0"/>
            <a:t>PILOT – how does this impact calculation</a:t>
          </a:r>
          <a:endParaRPr lang="en-US" sz="1200" kern="1200"/>
        </a:p>
      </dsp:txBody>
      <dsp:txXfrm>
        <a:off x="0" y="398447"/>
        <a:ext cx="2251025" cy="1350615"/>
      </dsp:txXfrm>
    </dsp:sp>
    <dsp:sp modelId="{07242338-0582-4514-87C9-4DC4EB9427B3}">
      <dsp:nvSpPr>
        <dsp:cNvPr id="0" name=""/>
        <dsp:cNvSpPr/>
      </dsp:nvSpPr>
      <dsp:spPr>
        <a:xfrm>
          <a:off x="2476127" y="398447"/>
          <a:ext cx="2251025" cy="1350615"/>
        </a:xfrm>
        <a:prstGeom prst="rect">
          <a:avLst/>
        </a:prstGeom>
        <a:solidFill>
          <a:schemeClr val="accent2">
            <a:hueOff val="-678595"/>
            <a:satOff val="2237"/>
            <a:lumOff val="2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Utilities  - Calculate by assessment times length of construction or as flat fee for limited use</a:t>
          </a:r>
        </a:p>
      </dsp:txBody>
      <dsp:txXfrm>
        <a:off x="2476127" y="398447"/>
        <a:ext cx="2251025" cy="1350615"/>
      </dsp:txXfrm>
    </dsp:sp>
    <dsp:sp modelId="{7D140F20-D020-450B-B5DB-12B77C3EC434}">
      <dsp:nvSpPr>
        <dsp:cNvPr id="0" name=""/>
        <dsp:cNvSpPr/>
      </dsp:nvSpPr>
      <dsp:spPr>
        <a:xfrm>
          <a:off x="4952255" y="398447"/>
          <a:ext cx="2251025" cy="1350615"/>
        </a:xfrm>
        <a:prstGeom prst="rect">
          <a:avLst/>
        </a:prstGeom>
        <a:solidFill>
          <a:schemeClr val="accent2">
            <a:hueOff val="-1357190"/>
            <a:satOff val="4474"/>
            <a:lumOff val="4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Insurance – Use quote from insurance carrier</a:t>
          </a:r>
        </a:p>
      </dsp:txBody>
      <dsp:txXfrm>
        <a:off x="4952255" y="398447"/>
        <a:ext cx="2251025" cy="1350615"/>
      </dsp:txXfrm>
    </dsp:sp>
    <dsp:sp modelId="{5B9F4D90-903F-444C-A35C-0BA93D7DEB30}">
      <dsp:nvSpPr>
        <dsp:cNvPr id="0" name=""/>
        <dsp:cNvSpPr/>
      </dsp:nvSpPr>
      <dsp:spPr>
        <a:xfrm>
          <a:off x="0" y="1974164"/>
          <a:ext cx="2251025" cy="1350615"/>
        </a:xfrm>
        <a:prstGeom prst="rect">
          <a:avLst/>
        </a:prstGeom>
        <a:solidFill>
          <a:schemeClr val="accent2">
            <a:hueOff val="-2035785"/>
            <a:satOff val="6711"/>
            <a:lumOff val="7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Interest – Calculate by 50% of construction loan times the interest rate times length of the construction period</a:t>
          </a:r>
        </a:p>
      </dsp:txBody>
      <dsp:txXfrm>
        <a:off x="0" y="1974164"/>
        <a:ext cx="2251025" cy="1350615"/>
      </dsp:txXfrm>
    </dsp:sp>
    <dsp:sp modelId="{BF9F0C32-2C18-4BB4-A7C3-2BD35B9BCE1A}">
      <dsp:nvSpPr>
        <dsp:cNvPr id="0" name=""/>
        <dsp:cNvSpPr/>
      </dsp:nvSpPr>
      <dsp:spPr>
        <a:xfrm>
          <a:off x="2476127" y="1974164"/>
          <a:ext cx="2251025" cy="1350615"/>
        </a:xfrm>
        <a:prstGeom prst="rect">
          <a:avLst/>
        </a:prstGeom>
        <a:solidFill>
          <a:schemeClr val="accent2">
            <a:hueOff val="-2714380"/>
            <a:satOff val="8948"/>
            <a:lumOff val="9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Lenders Fees – Use quote from lender</a:t>
          </a:r>
        </a:p>
      </dsp:txBody>
      <dsp:txXfrm>
        <a:off x="2476127" y="1974164"/>
        <a:ext cx="2251025" cy="1350615"/>
      </dsp:txXfrm>
    </dsp:sp>
    <dsp:sp modelId="{4AD5F949-2BD5-48EE-A0A8-7C3587E427C7}">
      <dsp:nvSpPr>
        <dsp:cNvPr id="0" name=""/>
        <dsp:cNvSpPr/>
      </dsp:nvSpPr>
      <dsp:spPr>
        <a:xfrm>
          <a:off x="4952255" y="1974164"/>
          <a:ext cx="2251025" cy="1350615"/>
        </a:xfrm>
        <a:prstGeom prst="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Marketing</a:t>
          </a:r>
        </a:p>
      </dsp:txBody>
      <dsp:txXfrm>
        <a:off x="4952255" y="1974164"/>
        <a:ext cx="2251025" cy="1350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44E65-7B33-48D2-BEAD-B35F8C270B45}">
      <dsp:nvSpPr>
        <dsp:cNvPr id="0" name=""/>
        <dsp:cNvSpPr/>
      </dsp:nvSpPr>
      <dsp:spPr>
        <a:xfrm>
          <a:off x="0" y="25433"/>
          <a:ext cx="4435078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Gross Rental Income</a:t>
          </a:r>
        </a:p>
      </dsp:txBody>
      <dsp:txXfrm>
        <a:off x="20561" y="45994"/>
        <a:ext cx="4393956" cy="380078"/>
      </dsp:txXfrm>
    </dsp:sp>
    <dsp:sp modelId="{4A1C44CB-4906-4D34-9336-58DFA074E815}">
      <dsp:nvSpPr>
        <dsp:cNvPr id="0" name=""/>
        <dsp:cNvSpPr/>
      </dsp:nvSpPr>
      <dsp:spPr>
        <a:xfrm>
          <a:off x="0" y="498473"/>
          <a:ext cx="4435078" cy="421200"/>
        </a:xfrm>
        <a:prstGeom prst="roundRect">
          <a:avLst/>
        </a:prstGeom>
        <a:gradFill rotWithShape="0">
          <a:gsLst>
            <a:gs pos="0">
              <a:schemeClr val="accent2">
                <a:hueOff val="-565496"/>
                <a:satOff val="1864"/>
                <a:lumOff val="199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65496"/>
                <a:satOff val="1864"/>
                <a:lumOff val="199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565496"/>
                <a:satOff val="1864"/>
                <a:lumOff val="199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Less: Vacancy (8-15% of Gross Income)</a:t>
          </a:r>
        </a:p>
      </dsp:txBody>
      <dsp:txXfrm>
        <a:off x="20561" y="519034"/>
        <a:ext cx="4393956" cy="380078"/>
      </dsp:txXfrm>
    </dsp:sp>
    <dsp:sp modelId="{F1CE60E6-D695-483C-AFA7-DC37ABA3DF09}">
      <dsp:nvSpPr>
        <dsp:cNvPr id="0" name=""/>
        <dsp:cNvSpPr/>
      </dsp:nvSpPr>
      <dsp:spPr>
        <a:xfrm>
          <a:off x="0" y="971513"/>
          <a:ext cx="4435078" cy="421200"/>
        </a:xfrm>
        <a:prstGeom prst="roundRect">
          <a:avLst/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EQUALS</a:t>
          </a:r>
          <a:endParaRPr lang="en-US" sz="1800" kern="1200"/>
        </a:p>
      </dsp:txBody>
      <dsp:txXfrm>
        <a:off x="20561" y="992074"/>
        <a:ext cx="4393956" cy="380078"/>
      </dsp:txXfrm>
    </dsp:sp>
    <dsp:sp modelId="{2A712741-8CFA-4151-879B-772E745DA508}">
      <dsp:nvSpPr>
        <dsp:cNvPr id="0" name=""/>
        <dsp:cNvSpPr/>
      </dsp:nvSpPr>
      <dsp:spPr>
        <a:xfrm>
          <a:off x="0" y="1444553"/>
          <a:ext cx="4435078" cy="42120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Effective Gross Income</a:t>
          </a:r>
        </a:p>
      </dsp:txBody>
      <dsp:txXfrm>
        <a:off x="20561" y="1465114"/>
        <a:ext cx="4393956" cy="380078"/>
      </dsp:txXfrm>
    </dsp:sp>
    <dsp:sp modelId="{25888E7B-CCA7-492E-BC85-38E997065DA9}">
      <dsp:nvSpPr>
        <dsp:cNvPr id="0" name=""/>
        <dsp:cNvSpPr/>
      </dsp:nvSpPr>
      <dsp:spPr>
        <a:xfrm>
          <a:off x="0" y="1917593"/>
          <a:ext cx="4435078" cy="421200"/>
        </a:xfrm>
        <a:prstGeom prst="roundRect">
          <a:avLst/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Less: Expense</a:t>
          </a:r>
        </a:p>
      </dsp:txBody>
      <dsp:txXfrm>
        <a:off x="20561" y="1938154"/>
        <a:ext cx="4393956" cy="380078"/>
      </dsp:txXfrm>
    </dsp:sp>
    <dsp:sp modelId="{F5FDFA32-0952-4E64-B608-362B06FC95FD}">
      <dsp:nvSpPr>
        <dsp:cNvPr id="0" name=""/>
        <dsp:cNvSpPr/>
      </dsp:nvSpPr>
      <dsp:spPr>
        <a:xfrm>
          <a:off x="0" y="2338794"/>
          <a:ext cx="4435078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Operating Expenses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Management Fees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Taxes and Insurance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Utility Expenses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Accounting / Legal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Marketing</a:t>
          </a:r>
        </a:p>
      </dsp:txBody>
      <dsp:txXfrm>
        <a:off x="0" y="2338794"/>
        <a:ext cx="4435078" cy="1378620"/>
      </dsp:txXfrm>
    </dsp:sp>
    <dsp:sp modelId="{3A25868F-26CF-44C3-A054-03B7AD0CA57A}">
      <dsp:nvSpPr>
        <dsp:cNvPr id="0" name=""/>
        <dsp:cNvSpPr/>
      </dsp:nvSpPr>
      <dsp:spPr>
        <a:xfrm>
          <a:off x="0" y="3717414"/>
          <a:ext cx="4435078" cy="421200"/>
        </a:xfrm>
        <a:prstGeom prst="roundRect">
          <a:avLst/>
        </a:prstGeom>
        <a:gradFill rotWithShape="0">
          <a:gsLst>
            <a:gs pos="0">
              <a:schemeClr val="accent2">
                <a:hueOff val="-2827479"/>
                <a:satOff val="9321"/>
                <a:lumOff val="99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827479"/>
                <a:satOff val="9321"/>
                <a:lumOff val="99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827479"/>
                <a:satOff val="9321"/>
                <a:lumOff val="99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EQUALS</a:t>
          </a:r>
          <a:endParaRPr lang="en-US" sz="1800" kern="1200"/>
        </a:p>
      </dsp:txBody>
      <dsp:txXfrm>
        <a:off x="20561" y="3737975"/>
        <a:ext cx="4393956" cy="380078"/>
      </dsp:txXfrm>
    </dsp:sp>
    <dsp:sp modelId="{0D133801-ADD0-4977-8A44-079794F77FA4}">
      <dsp:nvSpPr>
        <dsp:cNvPr id="0" name=""/>
        <dsp:cNvSpPr/>
      </dsp:nvSpPr>
      <dsp:spPr>
        <a:xfrm>
          <a:off x="0" y="4190454"/>
          <a:ext cx="4435078" cy="4212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Net Operating Income (NOI)</a:t>
          </a:r>
          <a:endParaRPr lang="en-US" sz="1800" kern="1200"/>
        </a:p>
      </dsp:txBody>
      <dsp:txXfrm>
        <a:off x="20561" y="4211015"/>
        <a:ext cx="4393956" cy="380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3CF9-C643-4E6E-99CD-595FAFC03CD3}">
      <dsp:nvSpPr>
        <dsp:cNvPr id="0" name=""/>
        <dsp:cNvSpPr/>
      </dsp:nvSpPr>
      <dsp:spPr>
        <a:xfrm>
          <a:off x="0" y="133703"/>
          <a:ext cx="4435078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Net Operating Income</a:t>
          </a:r>
        </a:p>
      </dsp:txBody>
      <dsp:txXfrm>
        <a:off x="38838" y="172541"/>
        <a:ext cx="4357402" cy="717924"/>
      </dsp:txXfrm>
    </dsp:sp>
    <dsp:sp modelId="{947B94CE-564B-4F5F-9872-5C42A3BD6A14}">
      <dsp:nvSpPr>
        <dsp:cNvPr id="0" name=""/>
        <dsp:cNvSpPr/>
      </dsp:nvSpPr>
      <dsp:spPr>
        <a:xfrm>
          <a:off x="0" y="1027224"/>
          <a:ext cx="4435078" cy="795600"/>
        </a:xfrm>
        <a:prstGeom prst="roundRect">
          <a:avLst/>
        </a:prstGeom>
        <a:gradFill rotWithShape="0">
          <a:gsLst>
            <a:gs pos="0">
              <a:schemeClr val="accent2">
                <a:hueOff val="-848244"/>
                <a:satOff val="2796"/>
                <a:lumOff val="29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48244"/>
                <a:satOff val="2796"/>
                <a:lumOff val="29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48244"/>
                <a:satOff val="2796"/>
                <a:lumOff val="29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Less: Debt Service</a:t>
          </a:r>
        </a:p>
      </dsp:txBody>
      <dsp:txXfrm>
        <a:off x="38838" y="1066062"/>
        <a:ext cx="4357402" cy="717924"/>
      </dsp:txXfrm>
    </dsp:sp>
    <dsp:sp modelId="{7B9FA069-B0BB-411B-BAC7-72D1B94A4FDC}">
      <dsp:nvSpPr>
        <dsp:cNvPr id="0" name=""/>
        <dsp:cNvSpPr/>
      </dsp:nvSpPr>
      <dsp:spPr>
        <a:xfrm>
          <a:off x="0" y="1920744"/>
          <a:ext cx="4435078" cy="79560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Less: Reserves</a:t>
          </a:r>
        </a:p>
      </dsp:txBody>
      <dsp:txXfrm>
        <a:off x="38838" y="1959582"/>
        <a:ext cx="4357402" cy="717924"/>
      </dsp:txXfrm>
    </dsp:sp>
    <dsp:sp modelId="{AA8460DE-47C3-49B6-8EB7-AD8C00BA6F4A}">
      <dsp:nvSpPr>
        <dsp:cNvPr id="0" name=""/>
        <dsp:cNvSpPr/>
      </dsp:nvSpPr>
      <dsp:spPr>
        <a:xfrm>
          <a:off x="0" y="2814264"/>
          <a:ext cx="4435078" cy="795600"/>
        </a:xfrm>
        <a:prstGeom prst="roundRect">
          <a:avLst/>
        </a:prstGeom>
        <a:gradFill rotWithShape="0">
          <a:gsLst>
            <a:gs pos="0">
              <a:schemeClr val="accent2">
                <a:hueOff val="-2544732"/>
                <a:satOff val="8389"/>
                <a:lumOff val="897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44732"/>
                <a:satOff val="8389"/>
                <a:lumOff val="897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44732"/>
                <a:satOff val="8389"/>
                <a:lumOff val="897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/>
            <a:t>EQUALS</a:t>
          </a:r>
          <a:endParaRPr lang="en-US" sz="3400" kern="1200"/>
        </a:p>
      </dsp:txBody>
      <dsp:txXfrm>
        <a:off x="38838" y="2853102"/>
        <a:ext cx="4357402" cy="717924"/>
      </dsp:txXfrm>
    </dsp:sp>
    <dsp:sp modelId="{93A00C0F-A09B-430F-B785-6D7DC5BD4DC0}">
      <dsp:nvSpPr>
        <dsp:cNvPr id="0" name=""/>
        <dsp:cNvSpPr/>
      </dsp:nvSpPr>
      <dsp:spPr>
        <a:xfrm>
          <a:off x="0" y="3707784"/>
          <a:ext cx="4435078" cy="7956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Net Cash Flow</a:t>
          </a:r>
          <a:endParaRPr lang="en-US" sz="3400" kern="1200"/>
        </a:p>
      </dsp:txBody>
      <dsp:txXfrm>
        <a:off x="38838" y="3746622"/>
        <a:ext cx="4357402" cy="717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EF245-4137-4F88-84CA-6EE964D5C43A}">
      <dsp:nvSpPr>
        <dsp:cNvPr id="0" name=""/>
        <dsp:cNvSpPr/>
      </dsp:nvSpPr>
      <dsp:spPr>
        <a:xfrm>
          <a:off x="0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Pro-forma must show NOI over the life of the loan</a:t>
          </a:r>
        </a:p>
      </dsp:txBody>
      <dsp:txXfrm>
        <a:off x="0" y="199080"/>
        <a:ext cx="2251025" cy="1350615"/>
      </dsp:txXfrm>
    </dsp:sp>
    <dsp:sp modelId="{CFA415AA-AC56-4563-8D38-24A956AF897A}">
      <dsp:nvSpPr>
        <dsp:cNvPr id="0" name=""/>
        <dsp:cNvSpPr/>
      </dsp:nvSpPr>
      <dsp:spPr>
        <a:xfrm>
          <a:off x="2476127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21158"/>
                <a:satOff val="-1986"/>
                <a:lumOff val="4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After year 1, it is assumed that rents and expenses will rise given inflation</a:t>
          </a:r>
        </a:p>
      </dsp:txBody>
      <dsp:txXfrm>
        <a:off x="2476127" y="199080"/>
        <a:ext cx="2251025" cy="1350615"/>
      </dsp:txXfrm>
    </dsp:sp>
    <dsp:sp modelId="{A25B9A53-3979-4D4A-B439-20225010F90B}">
      <dsp:nvSpPr>
        <dsp:cNvPr id="0" name=""/>
        <dsp:cNvSpPr/>
      </dsp:nvSpPr>
      <dsp:spPr>
        <a:xfrm>
          <a:off x="4952255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Standard Practice is to increase rents by 2% and expenses by 3%</a:t>
          </a:r>
        </a:p>
      </dsp:txBody>
      <dsp:txXfrm>
        <a:off x="4952255" y="199080"/>
        <a:ext cx="2251025" cy="1350615"/>
      </dsp:txXfrm>
    </dsp:sp>
    <dsp:sp modelId="{E391E1EB-04D9-496B-BF8C-FEFA94BCF2FA}">
      <dsp:nvSpPr>
        <dsp:cNvPr id="0" name=""/>
        <dsp:cNvSpPr/>
      </dsp:nvSpPr>
      <dsp:spPr>
        <a:xfrm>
          <a:off x="1238063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63473"/>
                <a:satOff val="-5958"/>
                <a:lumOff val="1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MSHDA exceptions: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Prefers 1% rent increase for first 5 years and then 2%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/>
            <a:t>Utilities often increase by 6% per year</a:t>
          </a:r>
          <a:endParaRPr lang="en-US" sz="1300" kern="1200"/>
        </a:p>
      </dsp:txBody>
      <dsp:txXfrm>
        <a:off x="1238063" y="1774798"/>
        <a:ext cx="2251025" cy="1350615"/>
      </dsp:txXfrm>
    </dsp:sp>
    <dsp:sp modelId="{D859ED2D-34E4-428D-9F5B-A042F8C34F67}">
      <dsp:nvSpPr>
        <dsp:cNvPr id="0" name=""/>
        <dsp:cNvSpPr/>
      </dsp:nvSpPr>
      <dsp:spPr>
        <a:xfrm>
          <a:off x="3714191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Expenses should rise faster than gross rents to be conservative.</a:t>
          </a:r>
        </a:p>
      </dsp:txBody>
      <dsp:txXfrm>
        <a:off x="3714191" y="1774798"/>
        <a:ext cx="2251025" cy="1350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59378-DF8F-47CC-8A35-4421C5F83510}">
      <dsp:nvSpPr>
        <dsp:cNvPr id="0" name=""/>
        <dsp:cNvSpPr/>
      </dsp:nvSpPr>
      <dsp:spPr>
        <a:xfrm>
          <a:off x="0" y="447443"/>
          <a:ext cx="4435078" cy="18322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Operating Reserve is established to cover deficits that may occur during the operation of a project</a:t>
          </a:r>
        </a:p>
      </dsp:txBody>
      <dsp:txXfrm>
        <a:off x="89442" y="536885"/>
        <a:ext cx="4256194" cy="1653336"/>
      </dsp:txXfrm>
    </dsp:sp>
    <dsp:sp modelId="{04E8024F-7F30-4C0F-9B32-031E7FA181B0}">
      <dsp:nvSpPr>
        <dsp:cNvPr id="0" name=""/>
        <dsp:cNvSpPr/>
      </dsp:nvSpPr>
      <dsp:spPr>
        <a:xfrm>
          <a:off x="0" y="2357423"/>
          <a:ext cx="4435078" cy="183222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Replacement Reserve is established to cover major repairs that will be necessary during the life of the project</a:t>
          </a:r>
        </a:p>
      </dsp:txBody>
      <dsp:txXfrm>
        <a:off x="89442" y="2446865"/>
        <a:ext cx="4256194" cy="1653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EE92-4EFC-40DF-B6E5-EA1A3E624472}">
      <dsp:nvSpPr>
        <dsp:cNvPr id="0" name=""/>
        <dsp:cNvSpPr/>
      </dsp:nvSpPr>
      <dsp:spPr>
        <a:xfrm>
          <a:off x="458" y="748981"/>
          <a:ext cx="3000194" cy="2222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Based on the Year 1 gross rents of $700 per unit (40 units) calculate the first year vacancy assuming a vacancy rate 8%.  Put this amount in the first year operating Pro-Forma.</a:t>
          </a:r>
        </a:p>
      </dsp:txBody>
      <dsp:txXfrm>
        <a:off x="65539" y="814062"/>
        <a:ext cx="2870032" cy="2091857"/>
      </dsp:txXfrm>
    </dsp:sp>
    <dsp:sp modelId="{F458B1C4-7614-4C62-84AD-D5D32CB7016A}">
      <dsp:nvSpPr>
        <dsp:cNvPr id="0" name=""/>
        <dsp:cNvSpPr/>
      </dsp:nvSpPr>
      <dsp:spPr>
        <a:xfrm rot="1327">
          <a:off x="3300909" y="1488785"/>
          <a:ext cx="636543" cy="744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00909" y="1637558"/>
        <a:ext cx="445580" cy="446428"/>
      </dsp:txXfrm>
    </dsp:sp>
    <dsp:sp modelId="{458D1C9F-9228-4B23-B891-D73CF2B35C62}">
      <dsp:nvSpPr>
        <dsp:cNvPr id="0" name=""/>
        <dsp:cNvSpPr/>
      </dsp:nvSpPr>
      <dsp:spPr>
        <a:xfrm>
          <a:off x="4201679" y="750603"/>
          <a:ext cx="3000194" cy="2222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Assume the following Annual Operating Expenses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Accounting/Auditing &amp; Legal		$  7,200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Property Management			$26,680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Utilities				$40,000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Maintenance				$52,000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Administration				$44,506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Property Taxes/PILOT			$13,456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Insurance				$30,000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Replacement Reserves			$300/unit 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Place these in the first year’s operating pro-forma</a:t>
          </a:r>
        </a:p>
      </dsp:txBody>
      <dsp:txXfrm>
        <a:off x="4266760" y="815684"/>
        <a:ext cx="2870032" cy="209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3408"/>
          </a:xfrm>
          <a:prstGeom prst="rect">
            <a:avLst/>
          </a:prstGeom>
        </p:spPr>
        <p:txBody>
          <a:bodyPr vert="horz" lIns="92830" tIns="46414" rIns="92830" bIns="464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3408"/>
          </a:xfrm>
          <a:prstGeom prst="rect">
            <a:avLst/>
          </a:prstGeom>
        </p:spPr>
        <p:txBody>
          <a:bodyPr vert="horz" lIns="92830" tIns="46414" rIns="92830" bIns="46414" rtlCol="0"/>
          <a:lstStyle>
            <a:lvl1pPr algn="r">
              <a:defRPr sz="1200"/>
            </a:lvl1pPr>
          </a:lstStyle>
          <a:p>
            <a:fld id="{1F34F182-4F1A-4CFE-8C20-099092C7E145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37840" cy="463407"/>
          </a:xfrm>
          <a:prstGeom prst="rect">
            <a:avLst/>
          </a:prstGeom>
        </p:spPr>
        <p:txBody>
          <a:bodyPr vert="horz" lIns="92830" tIns="46414" rIns="92830" bIns="464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70"/>
            <a:ext cx="3037840" cy="463407"/>
          </a:xfrm>
          <a:prstGeom prst="rect">
            <a:avLst/>
          </a:prstGeom>
        </p:spPr>
        <p:txBody>
          <a:bodyPr vert="horz" lIns="92830" tIns="46414" rIns="92830" bIns="46414" rtlCol="0" anchor="b"/>
          <a:lstStyle>
            <a:lvl1pPr algn="r">
              <a:defRPr sz="1200"/>
            </a:lvl1pPr>
          </a:lstStyle>
          <a:p>
            <a:fld id="{575AAA27-6157-413A-B11C-C3FF213F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4" rIns="92830" bIns="464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4" rIns="92830" bIns="464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4" rIns="92830" bIns="46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4" rIns="92830" bIns="464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4" rIns="92830" bIns="464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CD0CDB-440F-448B-8F09-671E4BA5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0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45679-D196-4C53-8EC1-E89C576133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1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46861-6546-4781-A3F3-AEE4E84969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E06A-F7EB-467B-BB8D-099BDE489F5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05844-3C74-43CD-A51E-62AF201F51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B3EFD-C642-4BB0-8DF9-C62B5A4539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8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7C313-9606-494B-A9BA-55267A89FA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0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7D812-7254-429D-A360-4C82200DA5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0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81A26-57BF-463B-9985-3E5C34B139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0D7C1-757A-4B0F-8A4C-1E1A7C9BC59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4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3E6F9-967C-45FC-953C-6AB45702BF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D0CDB-440F-448B-8F09-671E4BA5DB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3CEA5-C5B9-4144-875A-7095D6C641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4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A662-EE4E-420E-B825-656D98B53F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5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7BF84-D1C5-4425-ABAE-BBFAEDD0385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3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3E991-8BA2-4B42-9EC2-5060742969D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1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81DE2-317A-4877-819F-FE0DB76757A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92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302AD-F8E1-440B-AD8D-2D2C075B9A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1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074F9-8742-4A51-A4D9-0DC64FED9A9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57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96DDC-95A4-9228-9453-1E324375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CEBA97E-3807-BC1A-5CAC-16F845615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074F9-8742-4A51-A4D9-0DC64FED9A9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54113A6-9A94-847E-8669-92F2D3104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02DAA4C-A311-DB6E-F6B7-47FEA8761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4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62AA5-3524-478A-AF21-1480139AB04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7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8EB62-4A2C-4E7C-B847-B2D6346A518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1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37F94-9FAE-4B3E-A6F7-A8917FD05D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B2E0B-4940-4541-AD51-B5C73C9442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06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287E8-4A5E-46D6-B9C2-BB8604792F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D0AA-51D6-4C14-9BD9-B3B9241C18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C6FA5-3A45-5953-88CA-4448F743D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D469F34-5093-8E06-FA45-9AABDF715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B2E0B-4940-4541-AD51-B5C73C9442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BEC5E65-40C1-E249-A38A-EC9FF5DBD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794879A-F51D-7DA7-BDFA-400CE259D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B381-DE0F-8209-A4F9-25B7D4D1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6C0EFE4-A199-2D4C-F3A3-D12D561C2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D0AA-51D6-4C14-9BD9-B3B9241C18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7CDC992-9AEF-E9D2-3A7B-B7B51243F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3605B32-4FE0-176A-5069-FF76DA1A4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4967-5C20-4F62-A0ED-C7ADB25A918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3518F-F4B7-4805-ADE2-DB9EF141A5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3B4D2-CACA-4332-BC13-24FF59E401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EFEF6128-2E35-434F-8FCA-085C234C9F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2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E81DA-525E-4EEC-9D79-E46CCE7066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62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85CA6-483C-4E3A-9108-D0907E849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0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83D8-D849-407F-9ED2-60CBB9BB2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39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E7F1-B837-4885-9FDD-A5B6A356A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21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DD5A3-C2DF-468A-8603-8289C9DAFD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64C4E-52F3-4FA3-93C2-CC4231F2B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32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65B39-1BF0-44B5-97CD-B5D2D53FD2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1B933-369C-4318-AA82-8733C66F53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48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B8B24-8DB1-4255-A51C-B3D60A5ABB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8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CBA7-8928-4B9F-B29F-F6BF25DDC9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9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4422B-0B9E-48ED-91DF-1C2AC05DB1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3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E7B5-0DEF-45A9-B333-F9F72C3224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71A47B1-6CFD-4442-A178-9D0ECAECEC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0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flickr.com/photos/jeremybrooks/3115366057" TargetMode="Externa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ixabay.com/en/budget-cost-dollars-expense-home-158926/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hydyoueatthat.wordpress.com/2011/11/03/teaser-post-fictionally-inspired/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jphotostyle.com/clipboard/pro-forma.html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icondoit.wordpress.com/category/legal/page/2/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calculator.com/financialcalculator?type=tvmCalculato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ncalculator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nara.getarchive.net/media/wentworth-commons-apartments-chicago-illinois-multifamily-housing-incorporating-3f9935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462" y="962902"/>
            <a:ext cx="3132288" cy="23808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/>
              <a:t>Pro Forma Development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9462" y="3531204"/>
            <a:ext cx="3128610" cy="161064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dirty="0"/>
              <a:t>May 29, 2026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Upward trend">
            <a:extLst>
              <a:ext uri="{FF2B5EF4-FFF2-40B4-BE49-F238E27FC236}">
                <a16:creationId xmlns:a16="http://schemas.microsoft.com/office/drawing/2014/main" id="{50D3A75C-61F7-4CCA-A1A2-9FDCD4A057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/>
              <a:t>Operating Pro Forma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0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9" name="Rectangle 3">
            <a:extLst>
              <a:ext uri="{FF2B5EF4-FFF2-40B4-BE49-F238E27FC236}">
                <a16:creationId xmlns:a16="http://schemas.microsoft.com/office/drawing/2014/main" id="{BD9DD958-A4CA-4305-990B-E276F4841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968742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500"/>
              <a:t>Calculating Net Cash Flow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8" name="Rectangle 3">
            <a:extLst>
              <a:ext uri="{FF2B5EF4-FFF2-40B4-BE49-F238E27FC236}">
                <a16:creationId xmlns:a16="http://schemas.microsoft.com/office/drawing/2014/main" id="{4B2EB516-EF94-4B6D-9C20-C809F65D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867682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Calculating NOI Over the Loan Term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684" y="329307"/>
            <a:ext cx="4454127" cy="309201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/>
          </a:p>
        </p:txBody>
      </p:sp>
      <p:graphicFrame>
        <p:nvGraphicFramePr>
          <p:cNvPr id="14344" name="Rectangle 3">
            <a:extLst>
              <a:ext uri="{FF2B5EF4-FFF2-40B4-BE49-F238E27FC236}">
                <a16:creationId xmlns:a16="http://schemas.microsoft.com/office/drawing/2014/main" id="{AB3DAC50-269C-404F-A052-F512B4DC3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455144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Vacancy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8684" y="2015734"/>
            <a:ext cx="312191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</a:pPr>
            <a:r>
              <a:rPr lang="en-US" sz="1400" dirty="0"/>
              <a:t>The percentage of rents a project will not receive because units are unoccupied </a:t>
            </a:r>
          </a:p>
          <a:p>
            <a:pPr defTabSz="914400">
              <a:lnSpc>
                <a:spcPct val="110000"/>
              </a:lnSpc>
            </a:pPr>
            <a:r>
              <a:rPr lang="en-US" sz="1400" dirty="0"/>
              <a:t>Also percentage of rents uncollected due to nonpayment by tenants</a:t>
            </a:r>
          </a:p>
          <a:p>
            <a:pPr defTabSz="914400">
              <a:lnSpc>
                <a:spcPct val="110000"/>
              </a:lnSpc>
            </a:pPr>
            <a:r>
              <a:rPr lang="en-US" sz="1400" dirty="0"/>
              <a:t>The percentage is higher during first year of operation, but then stabilizes</a:t>
            </a:r>
          </a:p>
          <a:p>
            <a:pPr defTabSz="914400">
              <a:lnSpc>
                <a:spcPct val="110000"/>
              </a:lnSpc>
            </a:pPr>
            <a:r>
              <a:rPr lang="en-US" sz="1400" dirty="0"/>
              <a:t>A standard 8-10% is used for most pro formas, depending on number of units. The smaller the # of units, the higher a % the lender will require</a:t>
            </a:r>
          </a:p>
          <a:p>
            <a:pPr defTabSz="914400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527BC-0A93-41FB-B3F9-0E888BC5F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0808" y="2504030"/>
            <a:ext cx="3720332" cy="2474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5" y="804519"/>
            <a:ext cx="324383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400"/>
              <a:t>Calculation of Annual Expenses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32438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8684" y="2015732"/>
            <a:ext cx="3243835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</a:pPr>
            <a:r>
              <a:rPr lang="en-US" sz="1700" dirty="0"/>
              <a:t>Accounting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Property Management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Utilities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Maintenance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Advertising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Security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Trash Removal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Real Estate Taxes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Insurances</a:t>
            </a:r>
          </a:p>
          <a:p>
            <a:pPr defTabSz="914400">
              <a:lnSpc>
                <a:spcPct val="110000"/>
              </a:lnSpc>
            </a:pPr>
            <a:r>
              <a:rPr lang="en-US" sz="1700" dirty="0"/>
              <a:t>Other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A4ECD-5B2D-4D44-BB39-1B3DB1107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72990" y="1600200"/>
            <a:ext cx="2989019" cy="4530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/>
              <a:t>Reserves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4" name="Rectangle 3">
            <a:extLst>
              <a:ext uri="{FF2B5EF4-FFF2-40B4-BE49-F238E27FC236}">
                <a16:creationId xmlns:a16="http://schemas.microsoft.com/office/drawing/2014/main" id="{82144825-84C0-4DAC-AF16-599F17A71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02565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2" y="681437"/>
            <a:ext cx="7598117" cy="84676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Exercise #1 – OPERATING PROFORMA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E6AD396C-4831-4119-BC04-FE4C6E07A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62707"/>
              </p:ext>
            </p:extLst>
          </p:nvPr>
        </p:nvGraphicFramePr>
        <p:xfrm>
          <a:off x="970245" y="2052606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240076"/>
            <a:ext cx="2817995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Exercise #1 – CASH FLOW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3) Based upon the income and expenses in the first-year pro forma calculate income and expenses over a five year period, assuming that rents will rise by 2% annually and expense will rise by 3% annually.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dirty="0"/>
              <a:t>Exercise #1 Answers</a:t>
            </a:r>
          </a:p>
        </p:txBody>
      </p:sp>
      <p:graphicFrame>
        <p:nvGraphicFramePr>
          <p:cNvPr id="1026" name="Object 165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06280637"/>
              </p:ext>
            </p:extLst>
          </p:nvPr>
        </p:nvGraphicFramePr>
        <p:xfrm>
          <a:off x="1347788" y="1482725"/>
          <a:ext cx="6370637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53028" imgH="3924351" progId="Excel.Sheet.8">
                  <p:embed/>
                </p:oleObj>
              </mc:Choice>
              <mc:Fallback>
                <p:oleObj name="Worksheet" r:id="rId3" imgW="5553028" imgH="3924351" progId="Excel.Sheet.8">
                  <p:embed/>
                  <p:pic>
                    <p:nvPicPr>
                      <p:cNvPr id="0" name="Object 16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482725"/>
                        <a:ext cx="6370637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870"/>
          <p:cNvSpPr>
            <a:spLocks noChangeArrowheads="1"/>
          </p:cNvSpPr>
          <p:nvPr/>
        </p:nvSpPr>
        <p:spPr bwMode="auto">
          <a:xfrm>
            <a:off x="0" y="1366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0" name="Rectangle 872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6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6" name="Picture 28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7" name="Straight Connector 30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2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D9A627-C1ED-4357-B9F4-A476C692F16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49" name="Rectangle 34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8" y="4907589"/>
            <a:ext cx="6221412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4090D-3307-407B-BC35-6F740087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84" y="5241371"/>
            <a:ext cx="5126667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>
                <a:solidFill>
                  <a:srgbClr val="FFFFFE"/>
                </a:solidFill>
              </a:rPr>
              <a:t>Pause! Stand up and stretch!</a:t>
            </a:r>
          </a:p>
        </p:txBody>
      </p:sp>
      <p:cxnSp>
        <p:nvCxnSpPr>
          <p:cNvPr id="50" name="Straight Connector 36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5075836"/>
            <a:ext cx="5124375" cy="0"/>
          </a:xfrm>
          <a:prstGeom prst="line">
            <a:avLst/>
          </a:prstGeom>
          <a:ln w="31750">
            <a:solidFill>
              <a:srgbClr val="E1A2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0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FD9EC-0497-4411-B9CE-9979CC003B9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317" r="19093" b="774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12" y="804520"/>
            <a:ext cx="511179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>
                <a:solidFill>
                  <a:srgbClr val="FFFFFE"/>
                </a:solidFill>
              </a:rPr>
              <a:t>Types of Pro Formas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9788" y="1847088"/>
            <a:ext cx="5110023" cy="0"/>
          </a:xfrm>
          <a:prstGeom prst="line">
            <a:avLst/>
          </a:prstGeom>
          <a:ln w="31750">
            <a:solidFill>
              <a:srgbClr val="CFD52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8012" y="2015733"/>
            <a:ext cx="5111799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buClr>
                <a:srgbClr val="CFD523"/>
              </a:buClr>
            </a:pPr>
            <a:r>
              <a:rPr lang="en-US">
                <a:solidFill>
                  <a:srgbClr val="FFFFFE"/>
                </a:solidFill>
              </a:rPr>
              <a:t>Development Pro forma</a:t>
            </a:r>
          </a:p>
          <a:p>
            <a:pPr lvl="1" defTabSz="914400">
              <a:buClr>
                <a:srgbClr val="CFD523"/>
              </a:buClr>
            </a:pPr>
            <a:r>
              <a:rPr lang="en-US">
                <a:solidFill>
                  <a:srgbClr val="FFFFFE"/>
                </a:solidFill>
              </a:rPr>
              <a:t>Get it built</a:t>
            </a:r>
          </a:p>
          <a:p>
            <a:pPr defTabSz="914400">
              <a:buClr>
                <a:srgbClr val="CFD523"/>
              </a:buClr>
            </a:pPr>
            <a:r>
              <a:rPr lang="en-US">
                <a:solidFill>
                  <a:srgbClr val="FFFFFE"/>
                </a:solidFill>
              </a:rPr>
              <a:t>Operating Pro forma</a:t>
            </a:r>
          </a:p>
          <a:p>
            <a:pPr lvl="1" defTabSz="914400">
              <a:buClr>
                <a:srgbClr val="CFD523"/>
              </a:buClr>
            </a:pPr>
            <a:r>
              <a:rPr lang="en-US">
                <a:solidFill>
                  <a:srgbClr val="FFFFFE"/>
                </a:solidFill>
              </a:rPr>
              <a:t>Keep it running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27072-2E63-4085-9F6A-A313673D6CD0}"/>
              </a:ext>
            </a:extLst>
          </p:cNvPr>
          <p:cNvSpPr txBox="1"/>
          <p:nvPr/>
        </p:nvSpPr>
        <p:spPr>
          <a:xfrm>
            <a:off x="6722916" y="6657945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jphotostyle.com/clipboard/pro-form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Financial Ratios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8685" y="2015732"/>
            <a:ext cx="3129159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Debt Coverage Ratio</a:t>
            </a:r>
          </a:p>
          <a:p>
            <a:pPr defTabSz="914400"/>
            <a:r>
              <a:rPr lang="en-US"/>
              <a:t>Loan To Value</a:t>
            </a:r>
          </a:p>
          <a:p>
            <a:pPr defTabSz="914400"/>
            <a:r>
              <a:rPr lang="en-US"/>
              <a:t>Break-Even Point</a:t>
            </a:r>
          </a:p>
          <a:p>
            <a:pPr defTabSz="914400"/>
            <a:endParaRPr lang="en-US"/>
          </a:p>
          <a:p>
            <a:pPr defTabSz="914400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501763-FA9A-4573-AA3C-B437919FD3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Financial Calculator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93638" y="1600199"/>
            <a:ext cx="4597502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dirty="0">
              <a:hlinkClick r:id="rId3"/>
            </a:endParaRPr>
          </a:p>
          <a:p>
            <a:pPr defTabSz="914400"/>
            <a:r>
              <a:rPr lang="en-US" dirty="0">
                <a:hlinkClick r:id="rId4"/>
              </a:rPr>
              <a:t>http://www.fncalculator.com/</a:t>
            </a:r>
            <a:endParaRPr lang="en-US" dirty="0"/>
          </a:p>
          <a:p>
            <a:pPr defTabSz="914400"/>
            <a:r>
              <a:rPr lang="en-US" dirty="0"/>
              <a:t>Use TVM Calculator in the Finance and Investment section</a:t>
            </a:r>
          </a:p>
          <a:p>
            <a:pPr defTabSz="914400"/>
            <a:r>
              <a:rPr lang="en-US" dirty="0"/>
              <a:t>Boot Camp Loan Calculator Excel </a:t>
            </a:r>
          </a:p>
        </p:txBody>
      </p:sp>
    </p:spTree>
    <p:extLst>
      <p:ext uri="{BB962C8B-B14F-4D97-AF65-F5344CB8AC3E}">
        <p14:creationId xmlns:p14="http://schemas.microsoft.com/office/powerpoint/2010/main" val="345140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1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>
                <a:solidFill>
                  <a:srgbClr val="FFFFFF"/>
                </a:solidFill>
              </a:rPr>
              <a:t>Debt Coverage Ratio (DCR)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/>
              <a:t>DCR = NOI / Debt Service (Annual)</a:t>
            </a:r>
          </a:p>
          <a:p>
            <a:pPr eaLnBrk="1" hangingPunct="1"/>
            <a:r>
              <a:rPr lang="en-US"/>
              <a:t>1:1 DCR means there is $1 of income for $1 of debt</a:t>
            </a:r>
          </a:p>
          <a:p>
            <a:pPr eaLnBrk="1" hangingPunct="1"/>
            <a:r>
              <a:rPr lang="en-US"/>
              <a:t>DCR usually ranges from 1.10 to 1.30.  The higher the DCR, the larger the cushion.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</a:rPr>
              <a:t>Purpose of DCR limit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/>
              <a:t>The purpose of the debt coverage ratio is to limit the debt service, to insure that the debt service is less than the NOI by some comfortable margin.  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/>
            <a:r>
              <a:rPr lang="en-US"/>
              <a:t>DCR measures the projects ability to repay the debt.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8" name="Rectangle 7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</a:rPr>
              <a:t>Purpose of DCR limit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  You can calculate the maximum loan amount by knowing the maximum DCR required by the lender.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/>
              <a:t>Debt Service Max = NOI / DCR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/>
              <a:t>Loan payment = Debt Service / 12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/>
              <a:t>*constant = terms of the loan (7% and 30 years)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Exercise #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88684" y="2015734"/>
            <a:ext cx="4646838" cy="3450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1) Using a loan amount of $1 million at 6% for 30 years, determine: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a) The annual debt service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b) The Debt Coverage Ratio in year 1 with NOI of $83,278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sz="1700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sz="1700" dirty="0"/>
              <a:t>2) If the NOI is $83,278 and the DCR must be 1.15, what is the maximum loan size at 7% for 30 years?</a:t>
            </a:r>
          </a:p>
        </p:txBody>
      </p:sp>
      <p:pic>
        <p:nvPicPr>
          <p:cNvPr id="71" name="Graphic 70" descr="Checkmark">
            <a:extLst>
              <a:ext uri="{FF2B5EF4-FFF2-40B4-BE49-F238E27FC236}">
                <a16:creationId xmlns:a16="http://schemas.microsoft.com/office/drawing/2014/main" id="{D003CAD1-4832-43EB-AE7B-C214DF6C8D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567" y="2643754"/>
            <a:ext cx="2194573" cy="21945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Exercise # 2 Answers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43491" y="2015733"/>
            <a:ext cx="7167109" cy="3450613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/>
              <a:t>Annual debt service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Debt coverage ratio - $83,278 / 71,946 = 1.16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97091E-5F89-6834-9CF3-39002BDA1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84853"/>
              </p:ext>
            </p:extLst>
          </p:nvPr>
        </p:nvGraphicFramePr>
        <p:xfrm>
          <a:off x="2057400" y="2667000"/>
          <a:ext cx="43434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227">
                  <a:extLst>
                    <a:ext uri="{9D8B030D-6E8A-4147-A177-3AD203B41FA5}">
                      <a16:colId xmlns:a16="http://schemas.microsoft.com/office/drawing/2014/main" val="1607239207"/>
                    </a:ext>
                  </a:extLst>
                </a:gridCol>
                <a:gridCol w="2088173">
                  <a:extLst>
                    <a:ext uri="{9D8B030D-6E8A-4147-A177-3AD203B41FA5}">
                      <a16:colId xmlns:a16="http://schemas.microsoft.com/office/drawing/2014/main" val="1729495612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Principal Amount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$1,000,000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844159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Interest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91882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Term (years)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81661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Payment (annual debt service)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 $                              71,946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85244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Payment (monthly)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 $                                5,996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491863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7BA09-896A-8470-2EAC-3E9BD4A11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E9C78B-9863-6B85-3A0E-AEC4AC570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Exercise # 2 Answers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D167658-9C40-4013-639D-02A22CA023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3491" y="2015733"/>
            <a:ext cx="7167109" cy="3450613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/>
              <a:t>Annual debt service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Debt coverage ratio - $83,278 / 72,416 = 1.15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072685-0D5C-0FA8-6580-8CD06D61F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88440"/>
              </p:ext>
            </p:extLst>
          </p:nvPr>
        </p:nvGraphicFramePr>
        <p:xfrm>
          <a:off x="2057400" y="2667000"/>
          <a:ext cx="43434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227">
                  <a:extLst>
                    <a:ext uri="{9D8B030D-6E8A-4147-A177-3AD203B41FA5}">
                      <a16:colId xmlns:a16="http://schemas.microsoft.com/office/drawing/2014/main" val="1607239207"/>
                    </a:ext>
                  </a:extLst>
                </a:gridCol>
                <a:gridCol w="2088173">
                  <a:extLst>
                    <a:ext uri="{9D8B030D-6E8A-4147-A177-3AD203B41FA5}">
                      <a16:colId xmlns:a16="http://schemas.microsoft.com/office/drawing/2014/main" val="1729495612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Principal Amount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$907,052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844159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Interest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91882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Term (years)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81661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Payment (annual debt service)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     72,416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85244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Payment (monthly)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       6,035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4918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658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/>
              <a:t>Loan – to – Value Ratio</a:t>
            </a:r>
          </a:p>
        </p:txBody>
      </p:sp>
      <p:cxnSp>
        <p:nvCxnSpPr>
          <p:cNvPr id="27655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   Measures the amount of value on a project to repay the loan in case of foreclosure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LTV = Loan Amount / Fair Market Value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/>
              <a:t>   Sometime FMV is determine by appraisal.  Other time is determined by cost (Loan – to-Cost to LTC)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LTV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600"/>
              <a:t>Industry standard usually like to see a maximum of 80% LTV.</a:t>
            </a:r>
          </a:p>
          <a:p>
            <a:pPr marL="742950" lvl="1" indent="-285750" eaLnBrk="1" hangingPunct="1"/>
            <a:r>
              <a:rPr lang="en-US" sz="2400"/>
              <a:t>Property values decline in a weak market, where foreclosures are more likely</a:t>
            </a:r>
          </a:p>
          <a:p>
            <a:pPr marL="742950" lvl="1" indent="-285750" eaLnBrk="1" hangingPunct="1"/>
            <a:r>
              <a:rPr lang="en-US" sz="2400"/>
              <a:t>While the property is being foreclosed upon and sold, real estate taxes and insurance are accruing, and have to be paid before the lender gets anything</a:t>
            </a:r>
          </a:p>
          <a:p>
            <a:pPr marL="742950" lvl="1" indent="-285750" eaLnBrk="1" hangingPunct="1"/>
            <a:r>
              <a:rPr lang="en-US" sz="2400"/>
              <a:t>The cost of sale need to be paid out of the proceeds.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Development Pro Forma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700" dirty="0"/>
              <a:t>Projection of all sources used to fund the project:</a:t>
            </a:r>
          </a:p>
          <a:p>
            <a:pPr eaLnBrk="1" hangingPunct="1">
              <a:lnSpc>
                <a:spcPct val="110000"/>
              </a:lnSpc>
            </a:pPr>
            <a:endParaRPr lang="en-US" sz="17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 Owner Equity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	+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 Debt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	+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 Soft Loans/Grants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	+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</a:t>
            </a:r>
            <a:r>
              <a:rPr lang="en-US" sz="1700" u="sng" dirty="0"/>
              <a:t>Deferred developer Fees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=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Total Project Sources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br>
              <a:rPr lang="en-US"/>
            </a:br>
            <a:r>
              <a:rPr lang="en-US"/>
              <a:t>Exercise #4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9703" name="Rectangle 3">
            <a:extLst>
              <a:ext uri="{FF2B5EF4-FFF2-40B4-BE49-F238E27FC236}">
                <a16:creationId xmlns:a16="http://schemas.microsoft.com/office/drawing/2014/main" id="{FD6F651C-AF9B-40D8-A756-1B27A3B0F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96370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/>
              <a:t>Exercise #4 - Answers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/>
              <a:t>LTV = $75,000 / $120,000 = 63%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Max Loan Amount  =   $130,000 * .8 = $104,000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			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Development Pro Forma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48F224C6-5906-49E6-8E03-A2132A3C6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810253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FE930-B2C5-6664-4879-D8F58FCD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711BAE9-7D59-29BE-DD16-3A28D68AC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8C187BB-6175-8E84-1127-A9359EA9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F5E2A49-5803-30D6-B250-A2B77A2F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Development Pro Forma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uses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33930F0-7674-FE2C-2CF7-84BF84E6CE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700" dirty="0"/>
              <a:t>Projection of all costs related to the project:</a:t>
            </a:r>
          </a:p>
          <a:p>
            <a:pPr eaLnBrk="1" hangingPunct="1">
              <a:lnSpc>
                <a:spcPct val="110000"/>
              </a:lnSpc>
            </a:pPr>
            <a:endParaRPr lang="en-US" sz="17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 Acquisition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	+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 Hard Costs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	+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 Soft Costs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	+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 </a:t>
            </a:r>
            <a:r>
              <a:rPr lang="en-US" sz="1700" u="sng" dirty="0"/>
              <a:t>Developer Fees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=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Total Project Costs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7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16068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AA537-3FA6-442B-83EC-569815780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1A30237-1B89-6CB9-523A-CBBEF595D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Development Pro Forma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3439BDCA-8810-9853-5A7B-0A458E9EE7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315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73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Soft Cost Estimates</a:t>
            </a:r>
          </a:p>
        </p:txBody>
      </p:sp>
      <p:cxnSp>
        <p:nvCxnSpPr>
          <p:cNvPr id="9224" name="Straight Connector 75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25" name="Rectangle 77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9226" name="Rectangle 3">
            <a:extLst>
              <a:ext uri="{FF2B5EF4-FFF2-40B4-BE49-F238E27FC236}">
                <a16:creationId xmlns:a16="http://schemas.microsoft.com/office/drawing/2014/main" id="{032B65F3-DE90-4D5A-AA9E-99FC83A60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028249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73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Soft Cost Estimates</a:t>
            </a:r>
          </a:p>
        </p:txBody>
      </p:sp>
      <p:cxnSp>
        <p:nvCxnSpPr>
          <p:cNvPr id="10248" name="Straight Connector 75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49" name="Rectangle 77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0250" name="Rectangle 3">
            <a:extLst>
              <a:ext uri="{FF2B5EF4-FFF2-40B4-BE49-F238E27FC236}">
                <a16:creationId xmlns:a16="http://schemas.microsoft.com/office/drawing/2014/main" id="{91707A05-968D-4F77-9A1F-B98EFEFBE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678773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Development Costs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684" y="329307"/>
            <a:ext cx="4454127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8684" y="2015734"/>
            <a:ext cx="312191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Most effective way to ensure costs are accurate is to bid the project for all line items</a:t>
            </a:r>
          </a:p>
          <a:p>
            <a:pPr defTabSz="914400"/>
            <a:r>
              <a:rPr lang="en-US"/>
              <a:t>Three bids are generally acceptable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09E78-4089-4542-BEDF-369F125BE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0808" y="2499380"/>
            <a:ext cx="3720332" cy="2483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1539</Words>
  <Application>Microsoft Office PowerPoint</Application>
  <PresentationFormat>On-screen Show (4:3)</PresentationFormat>
  <Paragraphs>244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 MT</vt:lpstr>
      <vt:lpstr>Wingdings</vt:lpstr>
      <vt:lpstr>Gallery</vt:lpstr>
      <vt:lpstr>Microsoft Excel 97-2003 Worksheet</vt:lpstr>
      <vt:lpstr>Pro Forma Development</vt:lpstr>
      <vt:lpstr>Types of Pro Formas</vt:lpstr>
      <vt:lpstr>Development Pro Forma  sources</vt:lpstr>
      <vt:lpstr>Development Pro Forma</vt:lpstr>
      <vt:lpstr>Development Pro Forma  uses</vt:lpstr>
      <vt:lpstr>Development Pro Forma</vt:lpstr>
      <vt:lpstr>Soft Cost Estimates</vt:lpstr>
      <vt:lpstr>Soft Cost Estimates</vt:lpstr>
      <vt:lpstr>Development Costs</vt:lpstr>
      <vt:lpstr>Operating Pro Forma</vt:lpstr>
      <vt:lpstr>Calculating Net Cash Flow</vt:lpstr>
      <vt:lpstr>Calculating NOI Over the Loan Term</vt:lpstr>
      <vt:lpstr>Vacancy</vt:lpstr>
      <vt:lpstr>Calculation of Annual Expenses</vt:lpstr>
      <vt:lpstr>Reserves</vt:lpstr>
      <vt:lpstr>Exercise #1 – OPERATING PROFORMA</vt:lpstr>
      <vt:lpstr>Exercise #1 – CASH FLOW</vt:lpstr>
      <vt:lpstr>Exercise #1 Answers</vt:lpstr>
      <vt:lpstr>Pause! Stand up and stretch!</vt:lpstr>
      <vt:lpstr>Financial Ratios</vt:lpstr>
      <vt:lpstr>Financial Calculator </vt:lpstr>
      <vt:lpstr>Debt Coverage Ratio (DCR)</vt:lpstr>
      <vt:lpstr>Purpose of DCR limit</vt:lpstr>
      <vt:lpstr>Purpose of DCR limit</vt:lpstr>
      <vt:lpstr>Exercise # 2</vt:lpstr>
      <vt:lpstr>Exercise # 2 Answers</vt:lpstr>
      <vt:lpstr>Exercise # 2 Answers</vt:lpstr>
      <vt:lpstr>Loan – to – Value Ratio</vt:lpstr>
      <vt:lpstr>Maximum LTV</vt:lpstr>
      <vt:lpstr> Exercise #4</vt:lpstr>
      <vt:lpstr>Exercise #4 -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Forma Development</dc:title>
  <dc:creator>Kirsten Elliott</dc:creator>
  <cp:lastModifiedBy>Al Martin</cp:lastModifiedBy>
  <cp:revision>3</cp:revision>
  <dcterms:created xsi:type="dcterms:W3CDTF">2019-05-24T17:05:29Z</dcterms:created>
  <dcterms:modified xsi:type="dcterms:W3CDTF">2026-05-28T18:51:21Z</dcterms:modified>
</cp:coreProperties>
</file>